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68" r:id="rId4"/>
    <p:sldId id="269" r:id="rId5"/>
    <p:sldId id="257" r:id="rId6"/>
    <p:sldId id="270" r:id="rId7"/>
    <p:sldId id="271" r:id="rId8"/>
    <p:sldId id="272" r:id="rId9"/>
    <p:sldId id="273" r:id="rId10"/>
    <p:sldId id="274" r:id="rId11"/>
    <p:sldId id="264" r:id="rId12"/>
    <p:sldId id="265" r:id="rId13"/>
    <p:sldId id="275" r:id="rId14"/>
    <p:sldId id="278" r:id="rId15"/>
    <p:sldId id="276" r:id="rId16"/>
    <p:sldId id="298" r:id="rId17"/>
    <p:sldId id="277" r:id="rId18"/>
    <p:sldId id="279" r:id="rId19"/>
    <p:sldId id="281" r:id="rId20"/>
    <p:sldId id="280" r:id="rId21"/>
    <p:sldId id="259" r:id="rId22"/>
    <p:sldId id="258" r:id="rId23"/>
    <p:sldId id="283" r:id="rId24"/>
    <p:sldId id="282" r:id="rId25"/>
    <p:sldId id="284" r:id="rId26"/>
    <p:sldId id="285" r:id="rId27"/>
    <p:sldId id="286" r:id="rId28"/>
    <p:sldId id="287" r:id="rId29"/>
    <p:sldId id="262" r:id="rId30"/>
    <p:sldId id="263" r:id="rId31"/>
    <p:sldId id="288" r:id="rId32"/>
    <p:sldId id="289" r:id="rId33"/>
    <p:sldId id="297" r:id="rId34"/>
    <p:sldId id="299" r:id="rId35"/>
    <p:sldId id="305" r:id="rId36"/>
    <p:sldId id="306" r:id="rId37"/>
    <p:sldId id="300" r:id="rId38"/>
    <p:sldId id="301" r:id="rId39"/>
    <p:sldId id="307" r:id="rId40"/>
    <p:sldId id="308" r:id="rId41"/>
    <p:sldId id="309" r:id="rId42"/>
    <p:sldId id="302" r:id="rId43"/>
    <p:sldId id="303" r:id="rId44"/>
    <p:sldId id="304" r:id="rId45"/>
    <p:sldId id="290" r:id="rId46"/>
    <p:sldId id="291" r:id="rId47"/>
    <p:sldId id="292" r:id="rId48"/>
    <p:sldId id="293" r:id="rId49"/>
    <p:sldId id="294" r:id="rId50"/>
    <p:sldId id="295" r:id="rId51"/>
    <p:sldId id="29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67" d="100"/>
          <a:sy n="67" d="100"/>
        </p:scale>
        <p:origin x="5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57AA41-A270-4AFD-887B-B200FAECD17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FAE24B-D5EB-44AF-9200-C5B2EE12CA96}">
      <dgm:prSet/>
      <dgm:spPr/>
      <dgm:t>
        <a:bodyPr/>
        <a:lstStyle/>
        <a:p>
          <a:r>
            <a:rPr lang="en-US"/>
            <a:t>The Olist Marketing Funnel dataset contains information about Marketing Qualified Leads(MQLs) who were contacted between June 1</a:t>
          </a:r>
          <a:r>
            <a:rPr lang="en-US" baseline="30000"/>
            <a:t>st</a:t>
          </a:r>
          <a:r>
            <a:rPr lang="en-US"/>
            <a:t>, 2017 and July 1</a:t>
          </a:r>
          <a:r>
            <a:rPr lang="en-US" baseline="30000"/>
            <a:t>st</a:t>
          </a:r>
          <a:r>
            <a:rPr lang="en-US"/>
            <a:t> , 2018. </a:t>
          </a:r>
        </a:p>
      </dgm:t>
    </dgm:pt>
    <dgm:pt modelId="{2157A2FA-B168-4B12-A8D7-8630A164DD53}" type="parTrans" cxnId="{71F46923-5497-4EC5-9764-E8D7ACEDBC72}">
      <dgm:prSet/>
      <dgm:spPr/>
      <dgm:t>
        <a:bodyPr/>
        <a:lstStyle/>
        <a:p>
          <a:endParaRPr lang="en-US"/>
        </a:p>
      </dgm:t>
    </dgm:pt>
    <dgm:pt modelId="{BD08A5F1-A4A0-4530-BE09-1BF626E63B3D}" type="sibTrans" cxnId="{71F46923-5497-4EC5-9764-E8D7ACEDBC72}">
      <dgm:prSet/>
      <dgm:spPr/>
      <dgm:t>
        <a:bodyPr/>
        <a:lstStyle/>
        <a:p>
          <a:endParaRPr lang="en-US"/>
        </a:p>
      </dgm:t>
    </dgm:pt>
    <dgm:pt modelId="{E1377498-0C7D-42B3-8CF9-3F479FF8ECC0}">
      <dgm:prSet/>
      <dgm:spPr/>
      <dgm:t>
        <a:bodyPr/>
        <a:lstStyle/>
        <a:p>
          <a:r>
            <a:rPr lang="en-US"/>
            <a:t>Some of these MQLs were then listed as sellers on the Olist website.</a:t>
          </a:r>
        </a:p>
      </dgm:t>
    </dgm:pt>
    <dgm:pt modelId="{9AFC8532-E2FC-4C01-A2AE-9118B35C9FEA}" type="parTrans" cxnId="{1240CFC5-EE12-4357-89A5-383A5116C4FC}">
      <dgm:prSet/>
      <dgm:spPr/>
      <dgm:t>
        <a:bodyPr/>
        <a:lstStyle/>
        <a:p>
          <a:endParaRPr lang="en-US"/>
        </a:p>
      </dgm:t>
    </dgm:pt>
    <dgm:pt modelId="{4B92CDDE-B127-4568-90AA-C98BBED2A9AE}" type="sibTrans" cxnId="{1240CFC5-EE12-4357-89A5-383A5116C4FC}">
      <dgm:prSet/>
      <dgm:spPr/>
      <dgm:t>
        <a:bodyPr/>
        <a:lstStyle/>
        <a:p>
          <a:endParaRPr lang="en-US"/>
        </a:p>
      </dgm:t>
    </dgm:pt>
    <dgm:pt modelId="{980A89A4-5285-4FC5-8F00-0E18C7878C0C}">
      <dgm:prSet/>
      <dgm:spPr/>
      <dgm:t>
        <a:bodyPr/>
        <a:lstStyle/>
        <a:p>
          <a:r>
            <a:rPr lang="en-US"/>
            <a:t>The aim of this project is to analyze the Origin, Business Segment and Type of these MQLs – </a:t>
          </a:r>
          <a:r>
            <a:rPr lang="en-US" b="1"/>
            <a:t>Marketing Leads Analysis</a:t>
          </a:r>
          <a:endParaRPr lang="en-US"/>
        </a:p>
      </dgm:t>
    </dgm:pt>
    <dgm:pt modelId="{EB3AFC1F-E60A-4B49-91BF-0AC3C68BE3A7}" type="parTrans" cxnId="{EA9D0E4E-6418-4094-B702-8892C1FD7BD3}">
      <dgm:prSet/>
      <dgm:spPr/>
      <dgm:t>
        <a:bodyPr/>
        <a:lstStyle/>
        <a:p>
          <a:endParaRPr lang="en-US"/>
        </a:p>
      </dgm:t>
    </dgm:pt>
    <dgm:pt modelId="{EEF4AF6D-E91C-4BCC-A92F-EF8746317689}" type="sibTrans" cxnId="{EA9D0E4E-6418-4094-B702-8892C1FD7BD3}">
      <dgm:prSet/>
      <dgm:spPr/>
      <dgm:t>
        <a:bodyPr/>
        <a:lstStyle/>
        <a:p>
          <a:endParaRPr lang="en-US"/>
        </a:p>
      </dgm:t>
    </dgm:pt>
    <dgm:pt modelId="{94A34A7F-6D01-4444-A87E-5F56E9F3D32B}">
      <dgm:prSet/>
      <dgm:spPr/>
      <dgm:t>
        <a:bodyPr/>
        <a:lstStyle/>
        <a:p>
          <a:r>
            <a:rPr lang="en-US"/>
            <a:t>The 2</a:t>
          </a:r>
          <a:r>
            <a:rPr lang="en-US" baseline="30000"/>
            <a:t>nd</a:t>
          </a:r>
          <a:r>
            <a:rPr lang="en-US"/>
            <a:t> dataset used is the Brazilian E-commerce website dataset.</a:t>
          </a:r>
        </a:p>
      </dgm:t>
    </dgm:pt>
    <dgm:pt modelId="{3DF86272-59F0-44DD-B771-2F643AF13846}" type="parTrans" cxnId="{FE6A32BC-E78C-4810-9600-DF5C1DAE4019}">
      <dgm:prSet/>
      <dgm:spPr/>
      <dgm:t>
        <a:bodyPr/>
        <a:lstStyle/>
        <a:p>
          <a:endParaRPr lang="en-US"/>
        </a:p>
      </dgm:t>
    </dgm:pt>
    <dgm:pt modelId="{EC831ED0-6A7C-4560-A5A4-2DD7C9B30977}" type="sibTrans" cxnId="{FE6A32BC-E78C-4810-9600-DF5C1DAE4019}">
      <dgm:prSet/>
      <dgm:spPr/>
      <dgm:t>
        <a:bodyPr/>
        <a:lstStyle/>
        <a:p>
          <a:endParaRPr lang="en-US"/>
        </a:p>
      </dgm:t>
    </dgm:pt>
    <dgm:pt modelId="{43EA3EB8-90D0-444D-9944-61D1D787C35A}">
      <dgm:prSet/>
      <dgm:spPr/>
      <dgm:t>
        <a:bodyPr/>
        <a:lstStyle/>
        <a:p>
          <a:r>
            <a:rPr lang="en-US"/>
            <a:t>This dataset provides information about the sellers, customers, products, payments and orders. </a:t>
          </a:r>
        </a:p>
      </dgm:t>
    </dgm:pt>
    <dgm:pt modelId="{BA70D42E-6EA3-425F-9CE1-83BC7741F81F}" type="parTrans" cxnId="{9D1F5CFA-8C00-4C3D-9BF8-EB758B22F2ED}">
      <dgm:prSet/>
      <dgm:spPr/>
      <dgm:t>
        <a:bodyPr/>
        <a:lstStyle/>
        <a:p>
          <a:endParaRPr lang="en-US"/>
        </a:p>
      </dgm:t>
    </dgm:pt>
    <dgm:pt modelId="{612D3D82-7C29-41C3-84BB-131505D867DA}" type="sibTrans" cxnId="{9D1F5CFA-8C00-4C3D-9BF8-EB758B22F2ED}">
      <dgm:prSet/>
      <dgm:spPr/>
      <dgm:t>
        <a:bodyPr/>
        <a:lstStyle/>
        <a:p>
          <a:endParaRPr lang="en-US"/>
        </a:p>
      </dgm:t>
    </dgm:pt>
    <dgm:pt modelId="{6E1C0D7B-F40F-46C1-A84D-C2CD24C02E12}">
      <dgm:prSet/>
      <dgm:spPr/>
      <dgm:t>
        <a:bodyPr/>
        <a:lstStyle/>
        <a:p>
          <a:r>
            <a:rPr lang="en-US"/>
            <a:t>We have generated reports for </a:t>
          </a:r>
          <a:r>
            <a:rPr lang="en-US" b="1"/>
            <a:t>Sales and Marketing Analysis </a:t>
          </a:r>
          <a:r>
            <a:rPr lang="en-US"/>
            <a:t>and </a:t>
          </a:r>
          <a:r>
            <a:rPr lang="en-US" b="1"/>
            <a:t>Finance and Operations Analysis</a:t>
          </a:r>
          <a:endParaRPr lang="en-US"/>
        </a:p>
      </dgm:t>
    </dgm:pt>
    <dgm:pt modelId="{AC1C1A9B-F5ED-47DE-9860-FD8C75CF179D}" type="parTrans" cxnId="{A421298A-BE77-4A95-AC50-68DD79403205}">
      <dgm:prSet/>
      <dgm:spPr/>
      <dgm:t>
        <a:bodyPr/>
        <a:lstStyle/>
        <a:p>
          <a:endParaRPr lang="en-US"/>
        </a:p>
      </dgm:t>
    </dgm:pt>
    <dgm:pt modelId="{8B18A731-76DB-4A84-BD56-0BE3A4B29BD9}" type="sibTrans" cxnId="{A421298A-BE77-4A95-AC50-68DD79403205}">
      <dgm:prSet/>
      <dgm:spPr/>
      <dgm:t>
        <a:bodyPr/>
        <a:lstStyle/>
        <a:p>
          <a:endParaRPr lang="en-US"/>
        </a:p>
      </dgm:t>
    </dgm:pt>
    <dgm:pt modelId="{A60F1B46-6EAE-4F04-AFCD-06C15D6DFB7D}" type="pres">
      <dgm:prSet presAssocID="{4F57AA41-A270-4AFD-887B-B200FAECD17E}" presName="root" presStyleCnt="0">
        <dgm:presLayoutVars>
          <dgm:dir/>
          <dgm:resizeHandles val="exact"/>
        </dgm:presLayoutVars>
      </dgm:prSet>
      <dgm:spPr/>
    </dgm:pt>
    <dgm:pt modelId="{13F39958-CC13-478E-82DA-4D6BD7E8B624}" type="pres">
      <dgm:prSet presAssocID="{BCFAE24B-D5EB-44AF-9200-C5B2EE12CA96}" presName="compNode" presStyleCnt="0"/>
      <dgm:spPr/>
    </dgm:pt>
    <dgm:pt modelId="{34969B7E-B01F-4CD8-8CB3-B34228AFD021}" type="pres">
      <dgm:prSet presAssocID="{BCFAE24B-D5EB-44AF-9200-C5B2EE12CA96}" presName="bgRect" presStyleLbl="bgShp" presStyleIdx="0" presStyleCnt="6"/>
      <dgm:spPr/>
    </dgm:pt>
    <dgm:pt modelId="{6CF6A482-8C07-413C-8728-FCE585019DDE}" type="pres">
      <dgm:prSet presAssocID="{BCFAE24B-D5EB-44AF-9200-C5B2EE12CA9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A0A3EA93-7F64-446F-BCBE-327FCE9889D0}" type="pres">
      <dgm:prSet presAssocID="{BCFAE24B-D5EB-44AF-9200-C5B2EE12CA96}" presName="spaceRect" presStyleCnt="0"/>
      <dgm:spPr/>
    </dgm:pt>
    <dgm:pt modelId="{36C07276-CAED-4DEA-A9AC-C982B2FE7B64}" type="pres">
      <dgm:prSet presAssocID="{BCFAE24B-D5EB-44AF-9200-C5B2EE12CA96}" presName="parTx" presStyleLbl="revTx" presStyleIdx="0" presStyleCnt="6">
        <dgm:presLayoutVars>
          <dgm:chMax val="0"/>
          <dgm:chPref val="0"/>
        </dgm:presLayoutVars>
      </dgm:prSet>
      <dgm:spPr/>
    </dgm:pt>
    <dgm:pt modelId="{FFEAFF58-E0F4-4C41-9619-4F2C04B6FB5E}" type="pres">
      <dgm:prSet presAssocID="{BD08A5F1-A4A0-4530-BE09-1BF626E63B3D}" presName="sibTrans" presStyleCnt="0"/>
      <dgm:spPr/>
    </dgm:pt>
    <dgm:pt modelId="{37F9DE80-E40A-43A6-A8DF-89FDF7D4AA64}" type="pres">
      <dgm:prSet presAssocID="{E1377498-0C7D-42B3-8CF9-3F479FF8ECC0}" presName="compNode" presStyleCnt="0"/>
      <dgm:spPr/>
    </dgm:pt>
    <dgm:pt modelId="{C67BE9E6-B828-487B-B9F0-6AE8418C6A01}" type="pres">
      <dgm:prSet presAssocID="{E1377498-0C7D-42B3-8CF9-3F479FF8ECC0}" presName="bgRect" presStyleLbl="bgShp" presStyleIdx="1" presStyleCnt="6"/>
      <dgm:spPr/>
    </dgm:pt>
    <dgm:pt modelId="{8D475462-AE5C-4135-91AA-E0B107BF7AC5}" type="pres">
      <dgm:prSet presAssocID="{E1377498-0C7D-42B3-8CF9-3F479FF8ECC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erpillar"/>
        </a:ext>
      </dgm:extLst>
    </dgm:pt>
    <dgm:pt modelId="{E1F9A9C6-E4F4-445C-BFE9-E772900FF7F5}" type="pres">
      <dgm:prSet presAssocID="{E1377498-0C7D-42B3-8CF9-3F479FF8ECC0}" presName="spaceRect" presStyleCnt="0"/>
      <dgm:spPr/>
    </dgm:pt>
    <dgm:pt modelId="{079EBEEC-5113-4DAF-8581-6E2C69F2F44B}" type="pres">
      <dgm:prSet presAssocID="{E1377498-0C7D-42B3-8CF9-3F479FF8ECC0}" presName="parTx" presStyleLbl="revTx" presStyleIdx="1" presStyleCnt="6">
        <dgm:presLayoutVars>
          <dgm:chMax val="0"/>
          <dgm:chPref val="0"/>
        </dgm:presLayoutVars>
      </dgm:prSet>
      <dgm:spPr/>
    </dgm:pt>
    <dgm:pt modelId="{E1FEE4F0-E27F-4CFF-92BD-FC2331D90E9D}" type="pres">
      <dgm:prSet presAssocID="{4B92CDDE-B127-4568-90AA-C98BBED2A9AE}" presName="sibTrans" presStyleCnt="0"/>
      <dgm:spPr/>
    </dgm:pt>
    <dgm:pt modelId="{76941050-6865-4016-BDD0-2F1A240DEA7C}" type="pres">
      <dgm:prSet presAssocID="{980A89A4-5285-4FC5-8F00-0E18C7878C0C}" presName="compNode" presStyleCnt="0"/>
      <dgm:spPr/>
    </dgm:pt>
    <dgm:pt modelId="{ECCF69BC-4BB5-4D84-934A-974201D2236A}" type="pres">
      <dgm:prSet presAssocID="{980A89A4-5285-4FC5-8F00-0E18C7878C0C}" presName="bgRect" presStyleLbl="bgShp" presStyleIdx="2" presStyleCnt="6"/>
      <dgm:spPr/>
    </dgm:pt>
    <dgm:pt modelId="{29A5A748-B389-4AAE-B1D9-3882B035B02D}" type="pres">
      <dgm:prSet presAssocID="{980A89A4-5285-4FC5-8F00-0E18C7878C0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EA422AD9-DF8B-46D8-A833-A0734EC5D954}" type="pres">
      <dgm:prSet presAssocID="{980A89A4-5285-4FC5-8F00-0E18C7878C0C}" presName="spaceRect" presStyleCnt="0"/>
      <dgm:spPr/>
    </dgm:pt>
    <dgm:pt modelId="{713C0049-5442-49BB-AD47-803F99599129}" type="pres">
      <dgm:prSet presAssocID="{980A89A4-5285-4FC5-8F00-0E18C7878C0C}" presName="parTx" presStyleLbl="revTx" presStyleIdx="2" presStyleCnt="6">
        <dgm:presLayoutVars>
          <dgm:chMax val="0"/>
          <dgm:chPref val="0"/>
        </dgm:presLayoutVars>
      </dgm:prSet>
      <dgm:spPr/>
    </dgm:pt>
    <dgm:pt modelId="{7E04BE5C-F9A5-4DF5-B5BE-1D85B6D96830}" type="pres">
      <dgm:prSet presAssocID="{EEF4AF6D-E91C-4BCC-A92F-EF8746317689}" presName="sibTrans" presStyleCnt="0"/>
      <dgm:spPr/>
    </dgm:pt>
    <dgm:pt modelId="{B6EB22DA-374F-4047-983E-7B2622EC8EA5}" type="pres">
      <dgm:prSet presAssocID="{94A34A7F-6D01-4444-A87E-5F56E9F3D32B}" presName="compNode" presStyleCnt="0"/>
      <dgm:spPr/>
    </dgm:pt>
    <dgm:pt modelId="{8A2A2244-9C71-47CC-BCC4-8F136A49ED3E}" type="pres">
      <dgm:prSet presAssocID="{94A34A7F-6D01-4444-A87E-5F56E9F3D32B}" presName="bgRect" presStyleLbl="bgShp" presStyleIdx="3" presStyleCnt="6"/>
      <dgm:spPr/>
    </dgm:pt>
    <dgm:pt modelId="{F9105549-11D9-4CF1-9682-FC96080AD186}" type="pres">
      <dgm:prSet presAssocID="{94A34A7F-6D01-4444-A87E-5F56E9F3D32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5CBDAF39-B2A5-4479-B363-494E159CA2C6}" type="pres">
      <dgm:prSet presAssocID="{94A34A7F-6D01-4444-A87E-5F56E9F3D32B}" presName="spaceRect" presStyleCnt="0"/>
      <dgm:spPr/>
    </dgm:pt>
    <dgm:pt modelId="{F169886F-A351-421D-BEDF-0910C924D968}" type="pres">
      <dgm:prSet presAssocID="{94A34A7F-6D01-4444-A87E-5F56E9F3D32B}" presName="parTx" presStyleLbl="revTx" presStyleIdx="3" presStyleCnt="6">
        <dgm:presLayoutVars>
          <dgm:chMax val="0"/>
          <dgm:chPref val="0"/>
        </dgm:presLayoutVars>
      </dgm:prSet>
      <dgm:spPr/>
    </dgm:pt>
    <dgm:pt modelId="{AB6C56B1-3322-4435-98E8-01411BA1CBEC}" type="pres">
      <dgm:prSet presAssocID="{EC831ED0-6A7C-4560-A5A4-2DD7C9B30977}" presName="sibTrans" presStyleCnt="0"/>
      <dgm:spPr/>
    </dgm:pt>
    <dgm:pt modelId="{5A6E8464-3624-46D3-B84F-112C8881F2D1}" type="pres">
      <dgm:prSet presAssocID="{43EA3EB8-90D0-444D-9944-61D1D787C35A}" presName="compNode" presStyleCnt="0"/>
      <dgm:spPr/>
    </dgm:pt>
    <dgm:pt modelId="{533B27D7-6CDF-411D-9D13-BA2C33D7E19E}" type="pres">
      <dgm:prSet presAssocID="{43EA3EB8-90D0-444D-9944-61D1D787C35A}" presName="bgRect" presStyleLbl="bgShp" presStyleIdx="4" presStyleCnt="6"/>
      <dgm:spPr/>
    </dgm:pt>
    <dgm:pt modelId="{03017EA2-D259-4484-8DB3-298B669227D2}" type="pres">
      <dgm:prSet presAssocID="{43EA3EB8-90D0-444D-9944-61D1D787C35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D0AA81EC-0948-4340-A28A-5C8558997A71}" type="pres">
      <dgm:prSet presAssocID="{43EA3EB8-90D0-444D-9944-61D1D787C35A}" presName="spaceRect" presStyleCnt="0"/>
      <dgm:spPr/>
    </dgm:pt>
    <dgm:pt modelId="{24ED8FDE-5C50-4F8F-BE45-9A241F3D9A96}" type="pres">
      <dgm:prSet presAssocID="{43EA3EB8-90D0-444D-9944-61D1D787C35A}" presName="parTx" presStyleLbl="revTx" presStyleIdx="4" presStyleCnt="6">
        <dgm:presLayoutVars>
          <dgm:chMax val="0"/>
          <dgm:chPref val="0"/>
        </dgm:presLayoutVars>
      </dgm:prSet>
      <dgm:spPr/>
    </dgm:pt>
    <dgm:pt modelId="{533C0AEB-4D04-4F9E-BEEF-20F207469637}" type="pres">
      <dgm:prSet presAssocID="{612D3D82-7C29-41C3-84BB-131505D867DA}" presName="sibTrans" presStyleCnt="0"/>
      <dgm:spPr/>
    </dgm:pt>
    <dgm:pt modelId="{1445202C-42F3-4A8F-9C56-273ED1E4DE4B}" type="pres">
      <dgm:prSet presAssocID="{6E1C0D7B-F40F-46C1-A84D-C2CD24C02E12}" presName="compNode" presStyleCnt="0"/>
      <dgm:spPr/>
    </dgm:pt>
    <dgm:pt modelId="{E1927C48-3C70-4906-AFB0-6E0C6CD1CB8F}" type="pres">
      <dgm:prSet presAssocID="{6E1C0D7B-F40F-46C1-A84D-C2CD24C02E12}" presName="bgRect" presStyleLbl="bgShp" presStyleIdx="5" presStyleCnt="6"/>
      <dgm:spPr/>
    </dgm:pt>
    <dgm:pt modelId="{D3384103-569F-4BA7-A06E-9CBB0CA98C21}" type="pres">
      <dgm:prSet presAssocID="{6E1C0D7B-F40F-46C1-A84D-C2CD24C02E1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Graph with Upward Trend"/>
        </a:ext>
      </dgm:extLst>
    </dgm:pt>
    <dgm:pt modelId="{27140315-B2A1-4294-95FF-9AF7D1186F6D}" type="pres">
      <dgm:prSet presAssocID="{6E1C0D7B-F40F-46C1-A84D-C2CD24C02E12}" presName="spaceRect" presStyleCnt="0"/>
      <dgm:spPr/>
    </dgm:pt>
    <dgm:pt modelId="{10ACACAC-7C3F-4C84-8333-EAF5F90B381A}" type="pres">
      <dgm:prSet presAssocID="{6E1C0D7B-F40F-46C1-A84D-C2CD24C02E12}" presName="parTx" presStyleLbl="revTx" presStyleIdx="5" presStyleCnt="6">
        <dgm:presLayoutVars>
          <dgm:chMax val="0"/>
          <dgm:chPref val="0"/>
        </dgm:presLayoutVars>
      </dgm:prSet>
      <dgm:spPr/>
    </dgm:pt>
  </dgm:ptLst>
  <dgm:cxnLst>
    <dgm:cxn modelId="{FFF66F21-445E-450D-B4E2-0D6289613724}" type="presOf" srcId="{980A89A4-5285-4FC5-8F00-0E18C7878C0C}" destId="{713C0049-5442-49BB-AD47-803F99599129}" srcOrd="0" destOrd="0" presId="urn:microsoft.com/office/officeart/2018/2/layout/IconVerticalSolidList"/>
    <dgm:cxn modelId="{71F46923-5497-4EC5-9764-E8D7ACEDBC72}" srcId="{4F57AA41-A270-4AFD-887B-B200FAECD17E}" destId="{BCFAE24B-D5EB-44AF-9200-C5B2EE12CA96}" srcOrd="0" destOrd="0" parTransId="{2157A2FA-B168-4B12-A8D7-8630A164DD53}" sibTransId="{BD08A5F1-A4A0-4530-BE09-1BF626E63B3D}"/>
    <dgm:cxn modelId="{FE14306B-FBBD-472A-AD6C-EC31FBDF9BB9}" type="presOf" srcId="{4F57AA41-A270-4AFD-887B-B200FAECD17E}" destId="{A60F1B46-6EAE-4F04-AFCD-06C15D6DFB7D}" srcOrd="0" destOrd="0" presId="urn:microsoft.com/office/officeart/2018/2/layout/IconVerticalSolidList"/>
    <dgm:cxn modelId="{EA9D0E4E-6418-4094-B702-8892C1FD7BD3}" srcId="{4F57AA41-A270-4AFD-887B-B200FAECD17E}" destId="{980A89A4-5285-4FC5-8F00-0E18C7878C0C}" srcOrd="2" destOrd="0" parTransId="{EB3AFC1F-E60A-4B49-91BF-0AC3C68BE3A7}" sibTransId="{EEF4AF6D-E91C-4BCC-A92F-EF8746317689}"/>
    <dgm:cxn modelId="{4EBF2271-D008-41CA-9F2F-378FF7207436}" type="presOf" srcId="{BCFAE24B-D5EB-44AF-9200-C5B2EE12CA96}" destId="{36C07276-CAED-4DEA-A9AC-C982B2FE7B64}" srcOrd="0" destOrd="0" presId="urn:microsoft.com/office/officeart/2018/2/layout/IconVerticalSolidList"/>
    <dgm:cxn modelId="{87F4C173-00C1-45E3-A192-3E7A4B903C56}" type="presOf" srcId="{43EA3EB8-90D0-444D-9944-61D1D787C35A}" destId="{24ED8FDE-5C50-4F8F-BE45-9A241F3D9A96}" srcOrd="0" destOrd="0" presId="urn:microsoft.com/office/officeart/2018/2/layout/IconVerticalSolidList"/>
    <dgm:cxn modelId="{AD888055-571D-4177-B876-A2D01E7460A6}" type="presOf" srcId="{E1377498-0C7D-42B3-8CF9-3F479FF8ECC0}" destId="{079EBEEC-5113-4DAF-8581-6E2C69F2F44B}" srcOrd="0" destOrd="0" presId="urn:microsoft.com/office/officeart/2018/2/layout/IconVerticalSolidList"/>
    <dgm:cxn modelId="{A421298A-BE77-4A95-AC50-68DD79403205}" srcId="{4F57AA41-A270-4AFD-887B-B200FAECD17E}" destId="{6E1C0D7B-F40F-46C1-A84D-C2CD24C02E12}" srcOrd="5" destOrd="0" parTransId="{AC1C1A9B-F5ED-47DE-9860-FD8C75CF179D}" sibTransId="{8B18A731-76DB-4A84-BD56-0BE3A4B29BD9}"/>
    <dgm:cxn modelId="{0EEAA295-0C34-4695-A0F0-8B44FDACE518}" type="presOf" srcId="{94A34A7F-6D01-4444-A87E-5F56E9F3D32B}" destId="{F169886F-A351-421D-BEDF-0910C924D968}" srcOrd="0" destOrd="0" presId="urn:microsoft.com/office/officeart/2018/2/layout/IconVerticalSolidList"/>
    <dgm:cxn modelId="{FE6A32BC-E78C-4810-9600-DF5C1DAE4019}" srcId="{4F57AA41-A270-4AFD-887B-B200FAECD17E}" destId="{94A34A7F-6D01-4444-A87E-5F56E9F3D32B}" srcOrd="3" destOrd="0" parTransId="{3DF86272-59F0-44DD-B771-2F643AF13846}" sibTransId="{EC831ED0-6A7C-4560-A5A4-2DD7C9B30977}"/>
    <dgm:cxn modelId="{1240CFC5-EE12-4357-89A5-383A5116C4FC}" srcId="{4F57AA41-A270-4AFD-887B-B200FAECD17E}" destId="{E1377498-0C7D-42B3-8CF9-3F479FF8ECC0}" srcOrd="1" destOrd="0" parTransId="{9AFC8532-E2FC-4C01-A2AE-9118B35C9FEA}" sibTransId="{4B92CDDE-B127-4568-90AA-C98BBED2A9AE}"/>
    <dgm:cxn modelId="{346220E9-72C2-496F-B0E2-9611797DFA3E}" type="presOf" srcId="{6E1C0D7B-F40F-46C1-A84D-C2CD24C02E12}" destId="{10ACACAC-7C3F-4C84-8333-EAF5F90B381A}" srcOrd="0" destOrd="0" presId="urn:microsoft.com/office/officeart/2018/2/layout/IconVerticalSolidList"/>
    <dgm:cxn modelId="{9D1F5CFA-8C00-4C3D-9BF8-EB758B22F2ED}" srcId="{4F57AA41-A270-4AFD-887B-B200FAECD17E}" destId="{43EA3EB8-90D0-444D-9944-61D1D787C35A}" srcOrd="4" destOrd="0" parTransId="{BA70D42E-6EA3-425F-9CE1-83BC7741F81F}" sibTransId="{612D3D82-7C29-41C3-84BB-131505D867DA}"/>
    <dgm:cxn modelId="{8BE3DF35-523F-4655-B269-E33BA2496CA9}" type="presParOf" srcId="{A60F1B46-6EAE-4F04-AFCD-06C15D6DFB7D}" destId="{13F39958-CC13-478E-82DA-4D6BD7E8B624}" srcOrd="0" destOrd="0" presId="urn:microsoft.com/office/officeart/2018/2/layout/IconVerticalSolidList"/>
    <dgm:cxn modelId="{7A64661B-EA58-468E-8DA7-98D1BDA1A08B}" type="presParOf" srcId="{13F39958-CC13-478E-82DA-4D6BD7E8B624}" destId="{34969B7E-B01F-4CD8-8CB3-B34228AFD021}" srcOrd="0" destOrd="0" presId="urn:microsoft.com/office/officeart/2018/2/layout/IconVerticalSolidList"/>
    <dgm:cxn modelId="{0FEE12F7-2D11-4F35-8CCC-61323C3BB8DA}" type="presParOf" srcId="{13F39958-CC13-478E-82DA-4D6BD7E8B624}" destId="{6CF6A482-8C07-413C-8728-FCE585019DDE}" srcOrd="1" destOrd="0" presId="urn:microsoft.com/office/officeart/2018/2/layout/IconVerticalSolidList"/>
    <dgm:cxn modelId="{079F2FC1-6D10-434D-B8ED-A55C4D9FC7FD}" type="presParOf" srcId="{13F39958-CC13-478E-82DA-4D6BD7E8B624}" destId="{A0A3EA93-7F64-446F-BCBE-327FCE9889D0}" srcOrd="2" destOrd="0" presId="urn:microsoft.com/office/officeart/2018/2/layout/IconVerticalSolidList"/>
    <dgm:cxn modelId="{5F2013BB-848D-4EDC-BD09-5E7EFEE3F550}" type="presParOf" srcId="{13F39958-CC13-478E-82DA-4D6BD7E8B624}" destId="{36C07276-CAED-4DEA-A9AC-C982B2FE7B64}" srcOrd="3" destOrd="0" presId="urn:microsoft.com/office/officeart/2018/2/layout/IconVerticalSolidList"/>
    <dgm:cxn modelId="{380913C7-0EA4-4FD3-A17E-0F1976F9E57C}" type="presParOf" srcId="{A60F1B46-6EAE-4F04-AFCD-06C15D6DFB7D}" destId="{FFEAFF58-E0F4-4C41-9619-4F2C04B6FB5E}" srcOrd="1" destOrd="0" presId="urn:microsoft.com/office/officeart/2018/2/layout/IconVerticalSolidList"/>
    <dgm:cxn modelId="{8C3464EE-7A06-45A6-87D5-4F131D172ECD}" type="presParOf" srcId="{A60F1B46-6EAE-4F04-AFCD-06C15D6DFB7D}" destId="{37F9DE80-E40A-43A6-A8DF-89FDF7D4AA64}" srcOrd="2" destOrd="0" presId="urn:microsoft.com/office/officeart/2018/2/layout/IconVerticalSolidList"/>
    <dgm:cxn modelId="{60E3C704-8664-4D27-8B5F-90C75720D756}" type="presParOf" srcId="{37F9DE80-E40A-43A6-A8DF-89FDF7D4AA64}" destId="{C67BE9E6-B828-487B-B9F0-6AE8418C6A01}" srcOrd="0" destOrd="0" presId="urn:microsoft.com/office/officeart/2018/2/layout/IconVerticalSolidList"/>
    <dgm:cxn modelId="{E4EAFB4B-3CA4-425B-9A44-97FBA87716C2}" type="presParOf" srcId="{37F9DE80-E40A-43A6-A8DF-89FDF7D4AA64}" destId="{8D475462-AE5C-4135-91AA-E0B107BF7AC5}" srcOrd="1" destOrd="0" presId="urn:microsoft.com/office/officeart/2018/2/layout/IconVerticalSolidList"/>
    <dgm:cxn modelId="{61E8D578-48FA-4A76-8411-5386743439D0}" type="presParOf" srcId="{37F9DE80-E40A-43A6-A8DF-89FDF7D4AA64}" destId="{E1F9A9C6-E4F4-445C-BFE9-E772900FF7F5}" srcOrd="2" destOrd="0" presId="urn:microsoft.com/office/officeart/2018/2/layout/IconVerticalSolidList"/>
    <dgm:cxn modelId="{E0A07D28-E27B-4F27-A8AE-5B292EF77B47}" type="presParOf" srcId="{37F9DE80-E40A-43A6-A8DF-89FDF7D4AA64}" destId="{079EBEEC-5113-4DAF-8581-6E2C69F2F44B}" srcOrd="3" destOrd="0" presId="urn:microsoft.com/office/officeart/2018/2/layout/IconVerticalSolidList"/>
    <dgm:cxn modelId="{EB8C64E6-745D-4AFA-8338-DC7783B5C072}" type="presParOf" srcId="{A60F1B46-6EAE-4F04-AFCD-06C15D6DFB7D}" destId="{E1FEE4F0-E27F-4CFF-92BD-FC2331D90E9D}" srcOrd="3" destOrd="0" presId="urn:microsoft.com/office/officeart/2018/2/layout/IconVerticalSolidList"/>
    <dgm:cxn modelId="{4AE0E4D1-A58B-4531-B0B6-3C87F02D043F}" type="presParOf" srcId="{A60F1B46-6EAE-4F04-AFCD-06C15D6DFB7D}" destId="{76941050-6865-4016-BDD0-2F1A240DEA7C}" srcOrd="4" destOrd="0" presId="urn:microsoft.com/office/officeart/2018/2/layout/IconVerticalSolidList"/>
    <dgm:cxn modelId="{51FDD5B1-CA72-4806-BD91-3853EBCE3A2B}" type="presParOf" srcId="{76941050-6865-4016-BDD0-2F1A240DEA7C}" destId="{ECCF69BC-4BB5-4D84-934A-974201D2236A}" srcOrd="0" destOrd="0" presId="urn:microsoft.com/office/officeart/2018/2/layout/IconVerticalSolidList"/>
    <dgm:cxn modelId="{F3A78F4B-CAC8-4864-AC76-792B1664667F}" type="presParOf" srcId="{76941050-6865-4016-BDD0-2F1A240DEA7C}" destId="{29A5A748-B389-4AAE-B1D9-3882B035B02D}" srcOrd="1" destOrd="0" presId="urn:microsoft.com/office/officeart/2018/2/layout/IconVerticalSolidList"/>
    <dgm:cxn modelId="{E0395A18-CE4F-4234-81BA-8E3E7A8229D2}" type="presParOf" srcId="{76941050-6865-4016-BDD0-2F1A240DEA7C}" destId="{EA422AD9-DF8B-46D8-A833-A0734EC5D954}" srcOrd="2" destOrd="0" presId="urn:microsoft.com/office/officeart/2018/2/layout/IconVerticalSolidList"/>
    <dgm:cxn modelId="{D0027ECA-5836-4ABB-AF5B-355854A625D2}" type="presParOf" srcId="{76941050-6865-4016-BDD0-2F1A240DEA7C}" destId="{713C0049-5442-49BB-AD47-803F99599129}" srcOrd="3" destOrd="0" presId="urn:microsoft.com/office/officeart/2018/2/layout/IconVerticalSolidList"/>
    <dgm:cxn modelId="{EBCB9E96-8B99-471A-8E9D-5501F12D9A0F}" type="presParOf" srcId="{A60F1B46-6EAE-4F04-AFCD-06C15D6DFB7D}" destId="{7E04BE5C-F9A5-4DF5-B5BE-1D85B6D96830}" srcOrd="5" destOrd="0" presId="urn:microsoft.com/office/officeart/2018/2/layout/IconVerticalSolidList"/>
    <dgm:cxn modelId="{53696A14-C805-4692-AFFE-2F721CE2A76B}" type="presParOf" srcId="{A60F1B46-6EAE-4F04-AFCD-06C15D6DFB7D}" destId="{B6EB22DA-374F-4047-983E-7B2622EC8EA5}" srcOrd="6" destOrd="0" presId="urn:microsoft.com/office/officeart/2018/2/layout/IconVerticalSolidList"/>
    <dgm:cxn modelId="{AFA566CD-5858-40D2-991C-21B2359CEB05}" type="presParOf" srcId="{B6EB22DA-374F-4047-983E-7B2622EC8EA5}" destId="{8A2A2244-9C71-47CC-BCC4-8F136A49ED3E}" srcOrd="0" destOrd="0" presId="urn:microsoft.com/office/officeart/2018/2/layout/IconVerticalSolidList"/>
    <dgm:cxn modelId="{99264E49-AE80-4C18-89FD-070794508BB2}" type="presParOf" srcId="{B6EB22DA-374F-4047-983E-7B2622EC8EA5}" destId="{F9105549-11D9-4CF1-9682-FC96080AD186}" srcOrd="1" destOrd="0" presId="urn:microsoft.com/office/officeart/2018/2/layout/IconVerticalSolidList"/>
    <dgm:cxn modelId="{FFB79347-218B-4650-8702-97F67E3B5A7D}" type="presParOf" srcId="{B6EB22DA-374F-4047-983E-7B2622EC8EA5}" destId="{5CBDAF39-B2A5-4479-B363-494E159CA2C6}" srcOrd="2" destOrd="0" presId="urn:microsoft.com/office/officeart/2018/2/layout/IconVerticalSolidList"/>
    <dgm:cxn modelId="{63DFE0E6-B11C-42A6-927A-63ADE8C0954A}" type="presParOf" srcId="{B6EB22DA-374F-4047-983E-7B2622EC8EA5}" destId="{F169886F-A351-421D-BEDF-0910C924D968}" srcOrd="3" destOrd="0" presId="urn:microsoft.com/office/officeart/2018/2/layout/IconVerticalSolidList"/>
    <dgm:cxn modelId="{8CDFB488-A5FC-4FAE-A6F8-86D9FEB603F5}" type="presParOf" srcId="{A60F1B46-6EAE-4F04-AFCD-06C15D6DFB7D}" destId="{AB6C56B1-3322-4435-98E8-01411BA1CBEC}" srcOrd="7" destOrd="0" presId="urn:microsoft.com/office/officeart/2018/2/layout/IconVerticalSolidList"/>
    <dgm:cxn modelId="{A57AB16B-6D67-4F5A-95B4-42FE6F9F3D4D}" type="presParOf" srcId="{A60F1B46-6EAE-4F04-AFCD-06C15D6DFB7D}" destId="{5A6E8464-3624-46D3-B84F-112C8881F2D1}" srcOrd="8" destOrd="0" presId="urn:microsoft.com/office/officeart/2018/2/layout/IconVerticalSolidList"/>
    <dgm:cxn modelId="{AC0CB301-3067-4041-8DE5-62D805541204}" type="presParOf" srcId="{5A6E8464-3624-46D3-B84F-112C8881F2D1}" destId="{533B27D7-6CDF-411D-9D13-BA2C33D7E19E}" srcOrd="0" destOrd="0" presId="urn:microsoft.com/office/officeart/2018/2/layout/IconVerticalSolidList"/>
    <dgm:cxn modelId="{10169E81-8AA8-4111-B327-F04D61763E4C}" type="presParOf" srcId="{5A6E8464-3624-46D3-B84F-112C8881F2D1}" destId="{03017EA2-D259-4484-8DB3-298B669227D2}" srcOrd="1" destOrd="0" presId="urn:microsoft.com/office/officeart/2018/2/layout/IconVerticalSolidList"/>
    <dgm:cxn modelId="{EE7A5193-F47E-4307-8E97-E77EFF1217B9}" type="presParOf" srcId="{5A6E8464-3624-46D3-B84F-112C8881F2D1}" destId="{D0AA81EC-0948-4340-A28A-5C8558997A71}" srcOrd="2" destOrd="0" presId="urn:microsoft.com/office/officeart/2018/2/layout/IconVerticalSolidList"/>
    <dgm:cxn modelId="{FF31ECB9-64CA-498C-BC3A-BA83309A555F}" type="presParOf" srcId="{5A6E8464-3624-46D3-B84F-112C8881F2D1}" destId="{24ED8FDE-5C50-4F8F-BE45-9A241F3D9A96}" srcOrd="3" destOrd="0" presId="urn:microsoft.com/office/officeart/2018/2/layout/IconVerticalSolidList"/>
    <dgm:cxn modelId="{4E5F9A71-64D0-412D-BADB-1D97BC082C1D}" type="presParOf" srcId="{A60F1B46-6EAE-4F04-AFCD-06C15D6DFB7D}" destId="{533C0AEB-4D04-4F9E-BEEF-20F207469637}" srcOrd="9" destOrd="0" presId="urn:microsoft.com/office/officeart/2018/2/layout/IconVerticalSolidList"/>
    <dgm:cxn modelId="{C15DB538-BDF7-421A-86E1-385DE48B76B9}" type="presParOf" srcId="{A60F1B46-6EAE-4F04-AFCD-06C15D6DFB7D}" destId="{1445202C-42F3-4A8F-9C56-273ED1E4DE4B}" srcOrd="10" destOrd="0" presId="urn:microsoft.com/office/officeart/2018/2/layout/IconVerticalSolidList"/>
    <dgm:cxn modelId="{CC66F5AF-2E73-404E-950D-DE8AE45518F9}" type="presParOf" srcId="{1445202C-42F3-4A8F-9C56-273ED1E4DE4B}" destId="{E1927C48-3C70-4906-AFB0-6E0C6CD1CB8F}" srcOrd="0" destOrd="0" presId="urn:microsoft.com/office/officeart/2018/2/layout/IconVerticalSolidList"/>
    <dgm:cxn modelId="{D1F9757A-1DF1-452B-BE71-D1717B6A3B55}" type="presParOf" srcId="{1445202C-42F3-4A8F-9C56-273ED1E4DE4B}" destId="{D3384103-569F-4BA7-A06E-9CBB0CA98C21}" srcOrd="1" destOrd="0" presId="urn:microsoft.com/office/officeart/2018/2/layout/IconVerticalSolidList"/>
    <dgm:cxn modelId="{D01DA489-0B6B-496F-AF18-97DBAD96ED97}" type="presParOf" srcId="{1445202C-42F3-4A8F-9C56-273ED1E4DE4B}" destId="{27140315-B2A1-4294-95FF-9AF7D1186F6D}" srcOrd="2" destOrd="0" presId="urn:microsoft.com/office/officeart/2018/2/layout/IconVerticalSolidList"/>
    <dgm:cxn modelId="{1B5444AB-89C3-4144-B56C-EE59571533E3}" type="presParOf" srcId="{1445202C-42F3-4A8F-9C56-273ED1E4DE4B}" destId="{10ACACAC-7C3F-4C84-8333-EAF5F90B38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F230C9-9A8D-4F1A-BC93-A21164399340}" type="doc">
      <dgm:prSet loTypeId="urn:microsoft.com/office/officeart/2005/8/layout/hProcess7" loCatId="process" qsTypeId="urn:microsoft.com/office/officeart/2005/8/quickstyle/simple2" qsCatId="simple" csTypeId="urn:microsoft.com/office/officeart/2005/8/colors/accent1_1" csCatId="accent1" phldr="1"/>
      <dgm:spPr/>
      <dgm:t>
        <a:bodyPr/>
        <a:lstStyle/>
        <a:p>
          <a:endParaRPr lang="en-US"/>
        </a:p>
      </dgm:t>
    </dgm:pt>
    <dgm:pt modelId="{2EA8E3E1-099D-4D74-8C5D-58498137279E}">
      <dgm:prSet phldrT="[Text]"/>
      <dgm:spPr/>
      <dgm:t>
        <a:bodyPr/>
        <a:lstStyle/>
        <a:p>
          <a:r>
            <a:rPr lang="en-US" i="1" dirty="0">
              <a:solidFill>
                <a:schemeClr val="accent1">
                  <a:lumMod val="75000"/>
                </a:schemeClr>
              </a:solidFill>
            </a:rPr>
            <a:t>Incoming Data</a:t>
          </a:r>
        </a:p>
      </dgm:t>
    </dgm:pt>
    <dgm:pt modelId="{01CD6E0B-3653-4098-981A-F803CC2ECD29}" type="parTrans" cxnId="{6BC6984C-4AD6-4534-8ABD-526B7106A079}">
      <dgm:prSet/>
      <dgm:spPr/>
      <dgm:t>
        <a:bodyPr/>
        <a:lstStyle/>
        <a:p>
          <a:endParaRPr lang="en-US"/>
        </a:p>
      </dgm:t>
    </dgm:pt>
    <dgm:pt modelId="{95207F9E-FB68-4EC1-9494-92521B7A0865}" type="sibTrans" cxnId="{6BC6984C-4AD6-4534-8ABD-526B7106A079}">
      <dgm:prSet/>
      <dgm:spPr/>
      <dgm:t>
        <a:bodyPr/>
        <a:lstStyle/>
        <a:p>
          <a:endParaRPr lang="en-US"/>
        </a:p>
      </dgm:t>
    </dgm:pt>
    <dgm:pt modelId="{A69A0951-3A4D-4965-94DC-921DDC18B8A2}">
      <dgm:prSet phldrT="[Text]" custT="1"/>
      <dgm:spPr/>
      <dgm:t>
        <a:bodyPr/>
        <a:lstStyle/>
        <a:p>
          <a:r>
            <a:rPr lang="en-US" sz="3200" b="0" u="none" dirty="0"/>
            <a:t>Data Source</a:t>
          </a:r>
        </a:p>
      </dgm:t>
    </dgm:pt>
    <dgm:pt modelId="{9541D044-0E2F-46A2-AFF3-01EB23CE80A8}" type="parTrans" cxnId="{7304B25C-46A5-429D-B8A4-2C6A2DC23CB7}">
      <dgm:prSet/>
      <dgm:spPr/>
      <dgm:t>
        <a:bodyPr/>
        <a:lstStyle/>
        <a:p>
          <a:endParaRPr lang="en-US"/>
        </a:p>
      </dgm:t>
    </dgm:pt>
    <dgm:pt modelId="{EB2399A3-A257-4089-A982-803BD761DB13}" type="sibTrans" cxnId="{7304B25C-46A5-429D-B8A4-2C6A2DC23CB7}">
      <dgm:prSet/>
      <dgm:spPr/>
      <dgm:t>
        <a:bodyPr/>
        <a:lstStyle/>
        <a:p>
          <a:endParaRPr lang="en-US"/>
        </a:p>
      </dgm:t>
    </dgm:pt>
    <dgm:pt modelId="{7D304CAD-B602-4FDA-9333-E73310B14F2F}">
      <dgm:prSet phldrT="[Text]"/>
      <dgm:spPr/>
      <dgm:t>
        <a:bodyPr/>
        <a:lstStyle/>
        <a:p>
          <a:r>
            <a:rPr lang="en-US" i="1" dirty="0">
              <a:solidFill>
                <a:schemeClr val="accent1">
                  <a:lumMod val="75000"/>
                </a:schemeClr>
              </a:solidFill>
            </a:rPr>
            <a:t>Initial Data Processing</a:t>
          </a:r>
        </a:p>
      </dgm:t>
    </dgm:pt>
    <dgm:pt modelId="{8E777EE9-77F4-4BFE-8BE7-444A439D464E}" type="parTrans" cxnId="{A0C7180E-E52D-46BD-861F-F2116C4E92A1}">
      <dgm:prSet/>
      <dgm:spPr/>
      <dgm:t>
        <a:bodyPr/>
        <a:lstStyle/>
        <a:p>
          <a:endParaRPr lang="en-US"/>
        </a:p>
      </dgm:t>
    </dgm:pt>
    <dgm:pt modelId="{7D82991A-61FB-4AFA-A8EE-F6772DDE077D}" type="sibTrans" cxnId="{A0C7180E-E52D-46BD-861F-F2116C4E92A1}">
      <dgm:prSet/>
      <dgm:spPr/>
      <dgm:t>
        <a:bodyPr/>
        <a:lstStyle/>
        <a:p>
          <a:endParaRPr lang="en-US"/>
        </a:p>
      </dgm:t>
    </dgm:pt>
    <dgm:pt modelId="{D28F9883-9077-45AD-9BE9-48FAF6C3EF9F}">
      <dgm:prSet phldrT="[Text]" custT="1"/>
      <dgm:spPr/>
      <dgm:t>
        <a:bodyPr/>
        <a:lstStyle/>
        <a:p>
          <a:pPr algn="just"/>
          <a:r>
            <a:rPr lang="en-US" sz="3200" b="0" u="none" dirty="0"/>
            <a:t>Data Ingestion</a:t>
          </a:r>
        </a:p>
      </dgm:t>
    </dgm:pt>
    <dgm:pt modelId="{C158531D-DBD9-4AD0-AA19-0F1D26A5A267}" type="parTrans" cxnId="{F3F580A4-06B2-4118-81E8-0825925D1651}">
      <dgm:prSet/>
      <dgm:spPr/>
      <dgm:t>
        <a:bodyPr/>
        <a:lstStyle/>
        <a:p>
          <a:endParaRPr lang="en-US"/>
        </a:p>
      </dgm:t>
    </dgm:pt>
    <dgm:pt modelId="{5927EF39-B4FB-4729-A568-F8B7F19F8992}" type="sibTrans" cxnId="{F3F580A4-06B2-4118-81E8-0825925D1651}">
      <dgm:prSet/>
      <dgm:spPr/>
      <dgm:t>
        <a:bodyPr/>
        <a:lstStyle/>
        <a:p>
          <a:endParaRPr lang="en-US"/>
        </a:p>
      </dgm:t>
    </dgm:pt>
    <dgm:pt modelId="{E3509FC3-5AE7-454F-9EFA-8B7B51D8DD4F}">
      <dgm:prSet phldrT="[Text]"/>
      <dgm:spPr/>
      <dgm:t>
        <a:bodyPr/>
        <a:lstStyle/>
        <a:p>
          <a:r>
            <a:rPr lang="en-US" i="1" dirty="0">
              <a:solidFill>
                <a:schemeClr val="accent1">
                  <a:lumMod val="75000"/>
                </a:schemeClr>
              </a:solidFill>
            </a:rPr>
            <a:t>Data Storage</a:t>
          </a:r>
        </a:p>
      </dgm:t>
    </dgm:pt>
    <dgm:pt modelId="{04603798-2741-4D63-A974-D321203C4F0D}" type="parTrans" cxnId="{BD24AA70-4A76-450F-8DF0-89A104BB1A44}">
      <dgm:prSet/>
      <dgm:spPr/>
      <dgm:t>
        <a:bodyPr/>
        <a:lstStyle/>
        <a:p>
          <a:endParaRPr lang="en-US"/>
        </a:p>
      </dgm:t>
    </dgm:pt>
    <dgm:pt modelId="{D138AE61-A77C-441B-AFE1-B0D993A25EEE}" type="sibTrans" cxnId="{BD24AA70-4A76-450F-8DF0-89A104BB1A44}">
      <dgm:prSet/>
      <dgm:spPr/>
      <dgm:t>
        <a:bodyPr/>
        <a:lstStyle/>
        <a:p>
          <a:endParaRPr lang="en-US"/>
        </a:p>
      </dgm:t>
    </dgm:pt>
    <dgm:pt modelId="{AD620F01-5169-4F14-8E54-A5D283CA0D95}">
      <dgm:prSet phldrT="[Text]" custT="1"/>
      <dgm:spPr/>
      <dgm:t>
        <a:bodyPr/>
        <a:lstStyle/>
        <a:p>
          <a:r>
            <a:rPr lang="en-US" sz="3200" b="0" dirty="0"/>
            <a:t>Database</a:t>
          </a:r>
        </a:p>
      </dgm:t>
    </dgm:pt>
    <dgm:pt modelId="{ED070103-E6F4-4162-95A6-EF6471F2BF14}" type="parTrans" cxnId="{A5BBE880-594A-4B7F-AE8C-A55069E8EC8B}">
      <dgm:prSet/>
      <dgm:spPr/>
      <dgm:t>
        <a:bodyPr/>
        <a:lstStyle/>
        <a:p>
          <a:endParaRPr lang="en-US"/>
        </a:p>
      </dgm:t>
    </dgm:pt>
    <dgm:pt modelId="{C8D7FCCE-5B2B-4100-8F0B-79E26A062580}" type="sibTrans" cxnId="{A5BBE880-594A-4B7F-AE8C-A55069E8EC8B}">
      <dgm:prSet/>
      <dgm:spPr/>
      <dgm:t>
        <a:bodyPr/>
        <a:lstStyle/>
        <a:p>
          <a:endParaRPr lang="en-US"/>
        </a:p>
      </dgm:t>
    </dgm:pt>
    <dgm:pt modelId="{0ABF3808-ADEB-4A17-814E-C067084580D5}">
      <dgm:prSet/>
      <dgm:spPr>
        <a:noFill/>
      </dgm:spPr>
      <dgm:t>
        <a:bodyPr/>
        <a:lstStyle/>
        <a:p>
          <a:r>
            <a:rPr lang="en-US" i="1" dirty="0">
              <a:solidFill>
                <a:schemeClr val="accent1">
                  <a:lumMod val="75000"/>
                </a:schemeClr>
              </a:solidFill>
            </a:rPr>
            <a:t>Visualization </a:t>
          </a:r>
        </a:p>
      </dgm:t>
    </dgm:pt>
    <dgm:pt modelId="{E6113C11-67B1-446F-87E2-85FE17C232FE}" type="parTrans" cxnId="{28E35FF8-0176-4D11-8E6E-B56D5FF512F2}">
      <dgm:prSet/>
      <dgm:spPr/>
      <dgm:t>
        <a:bodyPr/>
        <a:lstStyle/>
        <a:p>
          <a:endParaRPr lang="en-US"/>
        </a:p>
      </dgm:t>
    </dgm:pt>
    <dgm:pt modelId="{1187D4C0-C9AC-4A5C-BDD7-804C48682833}" type="sibTrans" cxnId="{28E35FF8-0176-4D11-8E6E-B56D5FF512F2}">
      <dgm:prSet/>
      <dgm:spPr/>
      <dgm:t>
        <a:bodyPr/>
        <a:lstStyle/>
        <a:p>
          <a:endParaRPr lang="en-US"/>
        </a:p>
      </dgm:t>
    </dgm:pt>
    <dgm:pt modelId="{A0C9AD35-1882-435E-AFB2-E246A7825A9D}">
      <dgm:prSet custT="1"/>
      <dgm:spPr/>
      <dgm:t>
        <a:bodyPr/>
        <a:lstStyle/>
        <a:p>
          <a:r>
            <a:rPr lang="en-US" sz="3200" b="0" dirty="0"/>
            <a:t>Data Analysis</a:t>
          </a:r>
        </a:p>
      </dgm:t>
    </dgm:pt>
    <dgm:pt modelId="{56643722-DC80-4BFA-B012-308107A0CFC5}" type="parTrans" cxnId="{3A2D3922-9179-4879-8E69-9B7B998B0904}">
      <dgm:prSet/>
      <dgm:spPr/>
      <dgm:t>
        <a:bodyPr/>
        <a:lstStyle/>
        <a:p>
          <a:endParaRPr lang="en-US"/>
        </a:p>
      </dgm:t>
    </dgm:pt>
    <dgm:pt modelId="{6BA5C140-9451-441F-BB17-30AE3F835D2C}" type="sibTrans" cxnId="{3A2D3922-9179-4879-8E69-9B7B998B0904}">
      <dgm:prSet/>
      <dgm:spPr/>
      <dgm:t>
        <a:bodyPr/>
        <a:lstStyle/>
        <a:p>
          <a:endParaRPr lang="en-US"/>
        </a:p>
      </dgm:t>
    </dgm:pt>
    <dgm:pt modelId="{5BB2E60D-A93E-41EE-8AF7-F54F1A89B8B2}" type="pres">
      <dgm:prSet presAssocID="{DDF230C9-9A8D-4F1A-BC93-A21164399340}" presName="Name0" presStyleCnt="0">
        <dgm:presLayoutVars>
          <dgm:dir/>
          <dgm:animLvl val="lvl"/>
          <dgm:resizeHandles val="exact"/>
        </dgm:presLayoutVars>
      </dgm:prSet>
      <dgm:spPr/>
    </dgm:pt>
    <dgm:pt modelId="{B91C55CC-84DF-4994-ACB6-37FD6D0681F9}" type="pres">
      <dgm:prSet presAssocID="{2EA8E3E1-099D-4D74-8C5D-58498137279E}" presName="compositeNode" presStyleCnt="0">
        <dgm:presLayoutVars>
          <dgm:bulletEnabled val="1"/>
        </dgm:presLayoutVars>
      </dgm:prSet>
      <dgm:spPr/>
    </dgm:pt>
    <dgm:pt modelId="{5DD26E58-A816-47A6-9E15-4CBC8DD26FEB}" type="pres">
      <dgm:prSet presAssocID="{2EA8E3E1-099D-4D74-8C5D-58498137279E}" presName="bgRect" presStyleLbl="node1" presStyleIdx="0" presStyleCnt="4" custScaleX="114831" custScaleY="117404"/>
      <dgm:spPr/>
    </dgm:pt>
    <dgm:pt modelId="{A07D4D31-83B3-4AFA-91BD-9D59FB729A3B}" type="pres">
      <dgm:prSet presAssocID="{2EA8E3E1-099D-4D74-8C5D-58498137279E}" presName="parentNode" presStyleLbl="node1" presStyleIdx="0" presStyleCnt="4">
        <dgm:presLayoutVars>
          <dgm:chMax val="0"/>
          <dgm:bulletEnabled val="1"/>
        </dgm:presLayoutVars>
      </dgm:prSet>
      <dgm:spPr/>
    </dgm:pt>
    <dgm:pt modelId="{F983B225-DFCE-4F88-84A6-B16399AD63CB}" type="pres">
      <dgm:prSet presAssocID="{2EA8E3E1-099D-4D74-8C5D-58498137279E}" presName="childNode" presStyleLbl="node1" presStyleIdx="0" presStyleCnt="4">
        <dgm:presLayoutVars>
          <dgm:bulletEnabled val="1"/>
        </dgm:presLayoutVars>
      </dgm:prSet>
      <dgm:spPr/>
    </dgm:pt>
    <dgm:pt modelId="{7399727A-6306-45DC-ABD2-4A677AC5F5CC}" type="pres">
      <dgm:prSet presAssocID="{95207F9E-FB68-4EC1-9494-92521B7A0865}" presName="hSp" presStyleCnt="0"/>
      <dgm:spPr/>
    </dgm:pt>
    <dgm:pt modelId="{23F59D36-C75A-4053-87D1-10666534C219}" type="pres">
      <dgm:prSet presAssocID="{95207F9E-FB68-4EC1-9494-92521B7A0865}" presName="vProcSp" presStyleCnt="0"/>
      <dgm:spPr/>
    </dgm:pt>
    <dgm:pt modelId="{6163F25F-616E-4D8D-8769-A1FE19F4139A}" type="pres">
      <dgm:prSet presAssocID="{95207F9E-FB68-4EC1-9494-92521B7A0865}" presName="vSp1" presStyleCnt="0"/>
      <dgm:spPr/>
    </dgm:pt>
    <dgm:pt modelId="{4D99756B-7391-4A8A-BEE8-E98A5DF64F25}" type="pres">
      <dgm:prSet presAssocID="{95207F9E-FB68-4EC1-9494-92521B7A0865}" presName="simulatedConn" presStyleLbl="solidFgAcc1" presStyleIdx="0" presStyleCnt="3"/>
      <dgm:spPr/>
    </dgm:pt>
    <dgm:pt modelId="{017E0700-E061-4E34-AE47-AE3949527358}" type="pres">
      <dgm:prSet presAssocID="{95207F9E-FB68-4EC1-9494-92521B7A0865}" presName="vSp2" presStyleCnt="0"/>
      <dgm:spPr/>
    </dgm:pt>
    <dgm:pt modelId="{1B78B164-BF45-4684-856D-8B77A94D16A0}" type="pres">
      <dgm:prSet presAssocID="{95207F9E-FB68-4EC1-9494-92521B7A0865}" presName="sibTrans" presStyleCnt="0"/>
      <dgm:spPr/>
    </dgm:pt>
    <dgm:pt modelId="{FF83D3AF-001E-42B7-B33F-AC1A358E3273}" type="pres">
      <dgm:prSet presAssocID="{7D304CAD-B602-4FDA-9333-E73310B14F2F}" presName="compositeNode" presStyleCnt="0">
        <dgm:presLayoutVars>
          <dgm:bulletEnabled val="1"/>
        </dgm:presLayoutVars>
      </dgm:prSet>
      <dgm:spPr/>
    </dgm:pt>
    <dgm:pt modelId="{7A2174A3-357E-45C9-92B7-823B1537F76F}" type="pres">
      <dgm:prSet presAssocID="{7D304CAD-B602-4FDA-9333-E73310B14F2F}" presName="bgRect" presStyleLbl="node1" presStyleIdx="1" presStyleCnt="4" custScaleX="127378" custScaleY="116186"/>
      <dgm:spPr/>
    </dgm:pt>
    <dgm:pt modelId="{F657BA5E-47D2-4D57-A4EA-EEC3C2784385}" type="pres">
      <dgm:prSet presAssocID="{7D304CAD-B602-4FDA-9333-E73310B14F2F}" presName="parentNode" presStyleLbl="node1" presStyleIdx="1" presStyleCnt="4">
        <dgm:presLayoutVars>
          <dgm:chMax val="0"/>
          <dgm:bulletEnabled val="1"/>
        </dgm:presLayoutVars>
      </dgm:prSet>
      <dgm:spPr/>
    </dgm:pt>
    <dgm:pt modelId="{554471B9-3460-492B-94C9-29B7E14D8ED1}" type="pres">
      <dgm:prSet presAssocID="{7D304CAD-B602-4FDA-9333-E73310B14F2F}" presName="childNode" presStyleLbl="node1" presStyleIdx="1" presStyleCnt="4">
        <dgm:presLayoutVars>
          <dgm:bulletEnabled val="1"/>
        </dgm:presLayoutVars>
      </dgm:prSet>
      <dgm:spPr/>
    </dgm:pt>
    <dgm:pt modelId="{FAE63876-67C0-42F5-9AB5-84700F8102BA}" type="pres">
      <dgm:prSet presAssocID="{7D82991A-61FB-4AFA-A8EE-F6772DDE077D}" presName="hSp" presStyleCnt="0"/>
      <dgm:spPr/>
    </dgm:pt>
    <dgm:pt modelId="{0384FFA9-A03A-4038-810A-81F8DD73E548}" type="pres">
      <dgm:prSet presAssocID="{7D82991A-61FB-4AFA-A8EE-F6772DDE077D}" presName="vProcSp" presStyleCnt="0"/>
      <dgm:spPr/>
    </dgm:pt>
    <dgm:pt modelId="{FB879418-9EA4-419F-9F9F-7A127B93FB06}" type="pres">
      <dgm:prSet presAssocID="{7D82991A-61FB-4AFA-A8EE-F6772DDE077D}" presName="vSp1" presStyleCnt="0"/>
      <dgm:spPr/>
    </dgm:pt>
    <dgm:pt modelId="{56565CCD-7DB2-4DC9-9B20-54E13FBEEF03}" type="pres">
      <dgm:prSet presAssocID="{7D82991A-61FB-4AFA-A8EE-F6772DDE077D}" presName="simulatedConn" presStyleLbl="solidFgAcc1" presStyleIdx="1" presStyleCnt="3"/>
      <dgm:spPr/>
    </dgm:pt>
    <dgm:pt modelId="{4D7E5A20-D3AE-4913-9F78-7291BEAA0986}" type="pres">
      <dgm:prSet presAssocID="{7D82991A-61FB-4AFA-A8EE-F6772DDE077D}" presName="vSp2" presStyleCnt="0"/>
      <dgm:spPr/>
    </dgm:pt>
    <dgm:pt modelId="{4D40983C-4E8A-45B4-B1A0-03FD42351E9B}" type="pres">
      <dgm:prSet presAssocID="{7D82991A-61FB-4AFA-A8EE-F6772DDE077D}" presName="sibTrans" presStyleCnt="0"/>
      <dgm:spPr/>
    </dgm:pt>
    <dgm:pt modelId="{7BBCF954-858C-432C-A55B-4C476DCD5A81}" type="pres">
      <dgm:prSet presAssocID="{E3509FC3-5AE7-454F-9EFA-8B7B51D8DD4F}" presName="compositeNode" presStyleCnt="0">
        <dgm:presLayoutVars>
          <dgm:bulletEnabled val="1"/>
        </dgm:presLayoutVars>
      </dgm:prSet>
      <dgm:spPr/>
    </dgm:pt>
    <dgm:pt modelId="{360534C3-CC86-48D3-8FD9-A60350100E37}" type="pres">
      <dgm:prSet presAssocID="{E3509FC3-5AE7-454F-9EFA-8B7B51D8DD4F}" presName="bgRect" presStyleLbl="node1" presStyleIdx="2" presStyleCnt="4" custScaleY="114746"/>
      <dgm:spPr/>
    </dgm:pt>
    <dgm:pt modelId="{C2DFC146-AE1E-4CBF-80E4-BB433C8F2F84}" type="pres">
      <dgm:prSet presAssocID="{E3509FC3-5AE7-454F-9EFA-8B7B51D8DD4F}" presName="parentNode" presStyleLbl="node1" presStyleIdx="2" presStyleCnt="4">
        <dgm:presLayoutVars>
          <dgm:chMax val="0"/>
          <dgm:bulletEnabled val="1"/>
        </dgm:presLayoutVars>
      </dgm:prSet>
      <dgm:spPr/>
    </dgm:pt>
    <dgm:pt modelId="{B32FFB72-7F26-462E-9B19-7834F5EA5831}" type="pres">
      <dgm:prSet presAssocID="{E3509FC3-5AE7-454F-9EFA-8B7B51D8DD4F}" presName="childNode" presStyleLbl="node1" presStyleIdx="2" presStyleCnt="4">
        <dgm:presLayoutVars>
          <dgm:bulletEnabled val="1"/>
        </dgm:presLayoutVars>
      </dgm:prSet>
      <dgm:spPr/>
    </dgm:pt>
    <dgm:pt modelId="{13897C70-9113-4CDB-A966-C2DE9C06C6AD}" type="pres">
      <dgm:prSet presAssocID="{D138AE61-A77C-441B-AFE1-B0D993A25EEE}" presName="hSp" presStyleCnt="0"/>
      <dgm:spPr/>
    </dgm:pt>
    <dgm:pt modelId="{6462348A-ABB4-4F64-B105-67B6BF1FC4B3}" type="pres">
      <dgm:prSet presAssocID="{D138AE61-A77C-441B-AFE1-B0D993A25EEE}" presName="vProcSp" presStyleCnt="0"/>
      <dgm:spPr/>
    </dgm:pt>
    <dgm:pt modelId="{9E3310BC-AD8E-48B3-8686-B6A4AEDC32DD}" type="pres">
      <dgm:prSet presAssocID="{D138AE61-A77C-441B-AFE1-B0D993A25EEE}" presName="vSp1" presStyleCnt="0"/>
      <dgm:spPr/>
    </dgm:pt>
    <dgm:pt modelId="{65FF56E8-27A7-441C-BCAC-3318EC619361}" type="pres">
      <dgm:prSet presAssocID="{D138AE61-A77C-441B-AFE1-B0D993A25EEE}" presName="simulatedConn" presStyleLbl="solidFgAcc1" presStyleIdx="2" presStyleCnt="3" custLinFactNeighborX="10887" custLinFactNeighborY="-19280"/>
      <dgm:spPr>
        <a:solidFill>
          <a:schemeClr val="lt1">
            <a:hueOff val="0"/>
            <a:satOff val="0"/>
            <a:lumOff val="0"/>
            <a:alpha val="0"/>
          </a:schemeClr>
        </a:solidFill>
        <a:ln>
          <a:noFill/>
        </a:ln>
      </dgm:spPr>
    </dgm:pt>
    <dgm:pt modelId="{7F8D829C-32FB-4D34-8628-9E1BE21EB83D}" type="pres">
      <dgm:prSet presAssocID="{D138AE61-A77C-441B-AFE1-B0D993A25EEE}" presName="vSp2" presStyleCnt="0"/>
      <dgm:spPr/>
    </dgm:pt>
    <dgm:pt modelId="{3F7D3F0C-DFC3-4021-9D51-006CC34E731B}" type="pres">
      <dgm:prSet presAssocID="{D138AE61-A77C-441B-AFE1-B0D993A25EEE}" presName="sibTrans" presStyleCnt="0"/>
      <dgm:spPr/>
    </dgm:pt>
    <dgm:pt modelId="{9B43B03F-C4E9-4E70-91DE-BFBC11745557}" type="pres">
      <dgm:prSet presAssocID="{0ABF3808-ADEB-4A17-814E-C067084580D5}" presName="compositeNode" presStyleCnt="0">
        <dgm:presLayoutVars>
          <dgm:bulletEnabled val="1"/>
        </dgm:presLayoutVars>
      </dgm:prSet>
      <dgm:spPr/>
    </dgm:pt>
    <dgm:pt modelId="{5415B392-C56E-4F30-A726-74E7A99E19C7}" type="pres">
      <dgm:prSet presAssocID="{0ABF3808-ADEB-4A17-814E-C067084580D5}" presName="bgRect" presStyleLbl="node1" presStyleIdx="3" presStyleCnt="4" custScaleX="99892" custScaleY="115540" custLinFactNeighborX="1578" custLinFactNeighborY="-466"/>
      <dgm:spPr/>
    </dgm:pt>
    <dgm:pt modelId="{C42D5B01-B9A6-422A-9093-59DB7058C65C}" type="pres">
      <dgm:prSet presAssocID="{0ABF3808-ADEB-4A17-814E-C067084580D5}" presName="parentNode" presStyleLbl="node1" presStyleIdx="3" presStyleCnt="4">
        <dgm:presLayoutVars>
          <dgm:chMax val="0"/>
          <dgm:bulletEnabled val="1"/>
        </dgm:presLayoutVars>
      </dgm:prSet>
      <dgm:spPr/>
    </dgm:pt>
    <dgm:pt modelId="{1A2D7C52-95DB-443C-8553-0524EB007667}" type="pres">
      <dgm:prSet presAssocID="{0ABF3808-ADEB-4A17-814E-C067084580D5}" presName="childNode" presStyleLbl="node1" presStyleIdx="3" presStyleCnt="4">
        <dgm:presLayoutVars>
          <dgm:bulletEnabled val="1"/>
        </dgm:presLayoutVars>
      </dgm:prSet>
      <dgm:spPr/>
    </dgm:pt>
  </dgm:ptLst>
  <dgm:cxnLst>
    <dgm:cxn modelId="{A0C7180E-E52D-46BD-861F-F2116C4E92A1}" srcId="{DDF230C9-9A8D-4F1A-BC93-A21164399340}" destId="{7D304CAD-B602-4FDA-9333-E73310B14F2F}" srcOrd="1" destOrd="0" parTransId="{8E777EE9-77F4-4BFE-8BE7-444A439D464E}" sibTransId="{7D82991A-61FB-4AFA-A8EE-F6772DDE077D}"/>
    <dgm:cxn modelId="{DEB05B14-4D9E-4109-92EA-CEF66F771572}" type="presOf" srcId="{0ABF3808-ADEB-4A17-814E-C067084580D5}" destId="{5415B392-C56E-4F30-A726-74E7A99E19C7}" srcOrd="0" destOrd="0" presId="urn:microsoft.com/office/officeart/2005/8/layout/hProcess7"/>
    <dgm:cxn modelId="{FC66891E-FDD4-4D60-9AD3-45266ADE047E}" type="presOf" srcId="{D28F9883-9077-45AD-9BE9-48FAF6C3EF9F}" destId="{554471B9-3460-492B-94C9-29B7E14D8ED1}" srcOrd="0" destOrd="0" presId="urn:microsoft.com/office/officeart/2005/8/layout/hProcess7"/>
    <dgm:cxn modelId="{3A2D3922-9179-4879-8E69-9B7B998B0904}" srcId="{0ABF3808-ADEB-4A17-814E-C067084580D5}" destId="{A0C9AD35-1882-435E-AFB2-E246A7825A9D}" srcOrd="0" destOrd="0" parTransId="{56643722-DC80-4BFA-B012-308107A0CFC5}" sibTransId="{6BA5C140-9451-441F-BB17-30AE3F835D2C}"/>
    <dgm:cxn modelId="{6B537B3B-9487-4065-B749-422F5E4805FB}" type="presOf" srcId="{E3509FC3-5AE7-454F-9EFA-8B7B51D8DD4F}" destId="{C2DFC146-AE1E-4CBF-80E4-BB433C8F2F84}" srcOrd="1" destOrd="0" presId="urn:microsoft.com/office/officeart/2005/8/layout/hProcess7"/>
    <dgm:cxn modelId="{08F7523E-5428-4753-9462-BE3F63EF71C7}" type="presOf" srcId="{AD620F01-5169-4F14-8E54-A5D283CA0D95}" destId="{B32FFB72-7F26-462E-9B19-7834F5EA5831}" srcOrd="0" destOrd="0" presId="urn:microsoft.com/office/officeart/2005/8/layout/hProcess7"/>
    <dgm:cxn modelId="{7304B25C-46A5-429D-B8A4-2C6A2DC23CB7}" srcId="{2EA8E3E1-099D-4D74-8C5D-58498137279E}" destId="{A69A0951-3A4D-4965-94DC-921DDC18B8A2}" srcOrd="0" destOrd="0" parTransId="{9541D044-0E2F-46A2-AFF3-01EB23CE80A8}" sibTransId="{EB2399A3-A257-4089-A982-803BD761DB13}"/>
    <dgm:cxn modelId="{DAB6E649-79DA-404A-A838-88ECD89AD368}" type="presOf" srcId="{DDF230C9-9A8D-4F1A-BC93-A21164399340}" destId="{5BB2E60D-A93E-41EE-8AF7-F54F1A89B8B2}" srcOrd="0" destOrd="0" presId="urn:microsoft.com/office/officeart/2005/8/layout/hProcess7"/>
    <dgm:cxn modelId="{6BC6984C-4AD6-4534-8ABD-526B7106A079}" srcId="{DDF230C9-9A8D-4F1A-BC93-A21164399340}" destId="{2EA8E3E1-099D-4D74-8C5D-58498137279E}" srcOrd="0" destOrd="0" parTransId="{01CD6E0B-3653-4098-981A-F803CC2ECD29}" sibTransId="{95207F9E-FB68-4EC1-9494-92521B7A0865}"/>
    <dgm:cxn modelId="{BD24AA70-4A76-450F-8DF0-89A104BB1A44}" srcId="{DDF230C9-9A8D-4F1A-BC93-A21164399340}" destId="{E3509FC3-5AE7-454F-9EFA-8B7B51D8DD4F}" srcOrd="2" destOrd="0" parTransId="{04603798-2741-4D63-A974-D321203C4F0D}" sibTransId="{D138AE61-A77C-441B-AFE1-B0D993A25EEE}"/>
    <dgm:cxn modelId="{A5BBE880-594A-4B7F-AE8C-A55069E8EC8B}" srcId="{E3509FC3-5AE7-454F-9EFA-8B7B51D8DD4F}" destId="{AD620F01-5169-4F14-8E54-A5D283CA0D95}" srcOrd="0" destOrd="0" parTransId="{ED070103-E6F4-4162-95A6-EF6471F2BF14}" sibTransId="{C8D7FCCE-5B2B-4100-8F0B-79E26A062580}"/>
    <dgm:cxn modelId="{BA1A2582-CA27-4B7D-B98B-0E99A583C4A5}" type="presOf" srcId="{2EA8E3E1-099D-4D74-8C5D-58498137279E}" destId="{A07D4D31-83B3-4AFA-91BD-9D59FB729A3B}" srcOrd="1" destOrd="0" presId="urn:microsoft.com/office/officeart/2005/8/layout/hProcess7"/>
    <dgm:cxn modelId="{EFF8B084-95FE-4D1B-9EE2-98AAB45AB771}" type="presOf" srcId="{A0C9AD35-1882-435E-AFB2-E246A7825A9D}" destId="{1A2D7C52-95DB-443C-8553-0524EB007667}" srcOrd="0" destOrd="0" presId="urn:microsoft.com/office/officeart/2005/8/layout/hProcess7"/>
    <dgm:cxn modelId="{37E9729F-DF78-468C-A54F-46A05CBD9E49}" type="presOf" srcId="{0ABF3808-ADEB-4A17-814E-C067084580D5}" destId="{C42D5B01-B9A6-422A-9093-59DB7058C65C}" srcOrd="1" destOrd="0" presId="urn:microsoft.com/office/officeart/2005/8/layout/hProcess7"/>
    <dgm:cxn modelId="{F3F580A4-06B2-4118-81E8-0825925D1651}" srcId="{7D304CAD-B602-4FDA-9333-E73310B14F2F}" destId="{D28F9883-9077-45AD-9BE9-48FAF6C3EF9F}" srcOrd="0" destOrd="0" parTransId="{C158531D-DBD9-4AD0-AA19-0F1D26A5A267}" sibTransId="{5927EF39-B4FB-4729-A568-F8B7F19F8992}"/>
    <dgm:cxn modelId="{2F7072AF-761A-46A6-9AAA-C892A1549864}" type="presOf" srcId="{2EA8E3E1-099D-4D74-8C5D-58498137279E}" destId="{5DD26E58-A816-47A6-9E15-4CBC8DD26FEB}" srcOrd="0" destOrd="0" presId="urn:microsoft.com/office/officeart/2005/8/layout/hProcess7"/>
    <dgm:cxn modelId="{AEBC8FCA-1660-417A-8714-2DA9F95CBA54}" type="presOf" srcId="{7D304CAD-B602-4FDA-9333-E73310B14F2F}" destId="{7A2174A3-357E-45C9-92B7-823B1537F76F}" srcOrd="0" destOrd="0" presId="urn:microsoft.com/office/officeart/2005/8/layout/hProcess7"/>
    <dgm:cxn modelId="{D1F747CD-00CE-480A-AB2D-734713E2C886}" type="presOf" srcId="{7D304CAD-B602-4FDA-9333-E73310B14F2F}" destId="{F657BA5E-47D2-4D57-A4EA-EEC3C2784385}" srcOrd="1" destOrd="0" presId="urn:microsoft.com/office/officeart/2005/8/layout/hProcess7"/>
    <dgm:cxn modelId="{60D883CF-7894-42F5-B03A-BEE71393D3A5}" type="presOf" srcId="{E3509FC3-5AE7-454F-9EFA-8B7B51D8DD4F}" destId="{360534C3-CC86-48D3-8FD9-A60350100E37}" srcOrd="0" destOrd="0" presId="urn:microsoft.com/office/officeart/2005/8/layout/hProcess7"/>
    <dgm:cxn modelId="{BEC839E1-2CCC-4CDB-ABC4-E541B6C927FD}" type="presOf" srcId="{A69A0951-3A4D-4965-94DC-921DDC18B8A2}" destId="{F983B225-DFCE-4F88-84A6-B16399AD63CB}" srcOrd="0" destOrd="0" presId="urn:microsoft.com/office/officeart/2005/8/layout/hProcess7"/>
    <dgm:cxn modelId="{28E35FF8-0176-4D11-8E6E-B56D5FF512F2}" srcId="{DDF230C9-9A8D-4F1A-BC93-A21164399340}" destId="{0ABF3808-ADEB-4A17-814E-C067084580D5}" srcOrd="3" destOrd="0" parTransId="{E6113C11-67B1-446F-87E2-85FE17C232FE}" sibTransId="{1187D4C0-C9AC-4A5C-BDD7-804C48682833}"/>
    <dgm:cxn modelId="{2A4FDFE4-21A7-4D2C-8A9C-7D53CD1DA17F}" type="presParOf" srcId="{5BB2E60D-A93E-41EE-8AF7-F54F1A89B8B2}" destId="{B91C55CC-84DF-4994-ACB6-37FD6D0681F9}" srcOrd="0" destOrd="0" presId="urn:microsoft.com/office/officeart/2005/8/layout/hProcess7"/>
    <dgm:cxn modelId="{D32C99A6-3625-4F6C-9CA3-4FE15DDF6205}" type="presParOf" srcId="{B91C55CC-84DF-4994-ACB6-37FD6D0681F9}" destId="{5DD26E58-A816-47A6-9E15-4CBC8DD26FEB}" srcOrd="0" destOrd="0" presId="urn:microsoft.com/office/officeart/2005/8/layout/hProcess7"/>
    <dgm:cxn modelId="{02D0F8DC-E635-4456-A556-91A06A54A977}" type="presParOf" srcId="{B91C55CC-84DF-4994-ACB6-37FD6D0681F9}" destId="{A07D4D31-83B3-4AFA-91BD-9D59FB729A3B}" srcOrd="1" destOrd="0" presId="urn:microsoft.com/office/officeart/2005/8/layout/hProcess7"/>
    <dgm:cxn modelId="{58E12C9F-4280-4894-BD12-AD419852DA70}" type="presParOf" srcId="{B91C55CC-84DF-4994-ACB6-37FD6D0681F9}" destId="{F983B225-DFCE-4F88-84A6-B16399AD63CB}" srcOrd="2" destOrd="0" presId="urn:microsoft.com/office/officeart/2005/8/layout/hProcess7"/>
    <dgm:cxn modelId="{EC70AA04-53A1-47B7-865A-B0DA09BCE765}" type="presParOf" srcId="{5BB2E60D-A93E-41EE-8AF7-F54F1A89B8B2}" destId="{7399727A-6306-45DC-ABD2-4A677AC5F5CC}" srcOrd="1" destOrd="0" presId="urn:microsoft.com/office/officeart/2005/8/layout/hProcess7"/>
    <dgm:cxn modelId="{F518C7C3-8DF7-4345-886D-218C755C8CA2}" type="presParOf" srcId="{5BB2E60D-A93E-41EE-8AF7-F54F1A89B8B2}" destId="{23F59D36-C75A-4053-87D1-10666534C219}" srcOrd="2" destOrd="0" presId="urn:microsoft.com/office/officeart/2005/8/layout/hProcess7"/>
    <dgm:cxn modelId="{BC02EA1F-637B-49A8-A17B-667AA63E61FD}" type="presParOf" srcId="{23F59D36-C75A-4053-87D1-10666534C219}" destId="{6163F25F-616E-4D8D-8769-A1FE19F4139A}" srcOrd="0" destOrd="0" presId="urn:microsoft.com/office/officeart/2005/8/layout/hProcess7"/>
    <dgm:cxn modelId="{4E44EDF3-49F4-4DD6-A44C-AF1D0D2EBE44}" type="presParOf" srcId="{23F59D36-C75A-4053-87D1-10666534C219}" destId="{4D99756B-7391-4A8A-BEE8-E98A5DF64F25}" srcOrd="1" destOrd="0" presId="urn:microsoft.com/office/officeart/2005/8/layout/hProcess7"/>
    <dgm:cxn modelId="{7567CF0B-936E-4CA4-97C4-8581CAB82A6A}" type="presParOf" srcId="{23F59D36-C75A-4053-87D1-10666534C219}" destId="{017E0700-E061-4E34-AE47-AE3949527358}" srcOrd="2" destOrd="0" presId="urn:microsoft.com/office/officeart/2005/8/layout/hProcess7"/>
    <dgm:cxn modelId="{04EE3999-B4A0-49BB-8FBB-AA731AC96A0E}" type="presParOf" srcId="{5BB2E60D-A93E-41EE-8AF7-F54F1A89B8B2}" destId="{1B78B164-BF45-4684-856D-8B77A94D16A0}" srcOrd="3" destOrd="0" presId="urn:microsoft.com/office/officeart/2005/8/layout/hProcess7"/>
    <dgm:cxn modelId="{C9998762-BD10-4D18-8DA8-4034F2E4643A}" type="presParOf" srcId="{5BB2E60D-A93E-41EE-8AF7-F54F1A89B8B2}" destId="{FF83D3AF-001E-42B7-B33F-AC1A358E3273}" srcOrd="4" destOrd="0" presId="urn:microsoft.com/office/officeart/2005/8/layout/hProcess7"/>
    <dgm:cxn modelId="{6B1EDCAF-F301-4804-846B-20911392EC5D}" type="presParOf" srcId="{FF83D3AF-001E-42B7-B33F-AC1A358E3273}" destId="{7A2174A3-357E-45C9-92B7-823B1537F76F}" srcOrd="0" destOrd="0" presId="urn:microsoft.com/office/officeart/2005/8/layout/hProcess7"/>
    <dgm:cxn modelId="{CF7A7519-A00C-446E-8140-5E907B2332E3}" type="presParOf" srcId="{FF83D3AF-001E-42B7-B33F-AC1A358E3273}" destId="{F657BA5E-47D2-4D57-A4EA-EEC3C2784385}" srcOrd="1" destOrd="0" presId="urn:microsoft.com/office/officeart/2005/8/layout/hProcess7"/>
    <dgm:cxn modelId="{0E856FB6-AEB2-4E1D-81F6-082814838C26}" type="presParOf" srcId="{FF83D3AF-001E-42B7-B33F-AC1A358E3273}" destId="{554471B9-3460-492B-94C9-29B7E14D8ED1}" srcOrd="2" destOrd="0" presId="urn:microsoft.com/office/officeart/2005/8/layout/hProcess7"/>
    <dgm:cxn modelId="{C4884AF2-937E-4E08-A9A2-DA8959B6FA6C}" type="presParOf" srcId="{5BB2E60D-A93E-41EE-8AF7-F54F1A89B8B2}" destId="{FAE63876-67C0-42F5-9AB5-84700F8102BA}" srcOrd="5" destOrd="0" presId="urn:microsoft.com/office/officeart/2005/8/layout/hProcess7"/>
    <dgm:cxn modelId="{AF712307-9F05-4479-9627-E26477A8E34E}" type="presParOf" srcId="{5BB2E60D-A93E-41EE-8AF7-F54F1A89B8B2}" destId="{0384FFA9-A03A-4038-810A-81F8DD73E548}" srcOrd="6" destOrd="0" presId="urn:microsoft.com/office/officeart/2005/8/layout/hProcess7"/>
    <dgm:cxn modelId="{7BA87BDD-8D35-4E0A-8701-88FD8D19CE1D}" type="presParOf" srcId="{0384FFA9-A03A-4038-810A-81F8DD73E548}" destId="{FB879418-9EA4-419F-9F9F-7A127B93FB06}" srcOrd="0" destOrd="0" presId="urn:microsoft.com/office/officeart/2005/8/layout/hProcess7"/>
    <dgm:cxn modelId="{46D0027C-97F7-48B8-9C9C-C8A28A61A2D2}" type="presParOf" srcId="{0384FFA9-A03A-4038-810A-81F8DD73E548}" destId="{56565CCD-7DB2-4DC9-9B20-54E13FBEEF03}" srcOrd="1" destOrd="0" presId="urn:microsoft.com/office/officeart/2005/8/layout/hProcess7"/>
    <dgm:cxn modelId="{26BCA7B4-2593-4AA0-B079-B119D3014D0C}" type="presParOf" srcId="{0384FFA9-A03A-4038-810A-81F8DD73E548}" destId="{4D7E5A20-D3AE-4913-9F78-7291BEAA0986}" srcOrd="2" destOrd="0" presId="urn:microsoft.com/office/officeart/2005/8/layout/hProcess7"/>
    <dgm:cxn modelId="{29AFBC8F-9BA2-4960-BE89-A17E9EB828E7}" type="presParOf" srcId="{5BB2E60D-A93E-41EE-8AF7-F54F1A89B8B2}" destId="{4D40983C-4E8A-45B4-B1A0-03FD42351E9B}" srcOrd="7" destOrd="0" presId="urn:microsoft.com/office/officeart/2005/8/layout/hProcess7"/>
    <dgm:cxn modelId="{C8F5B13B-70BB-4ADE-830C-54EB3EB01FCD}" type="presParOf" srcId="{5BB2E60D-A93E-41EE-8AF7-F54F1A89B8B2}" destId="{7BBCF954-858C-432C-A55B-4C476DCD5A81}" srcOrd="8" destOrd="0" presId="urn:microsoft.com/office/officeart/2005/8/layout/hProcess7"/>
    <dgm:cxn modelId="{6722FED3-84FF-424A-8FDE-56BF3A543459}" type="presParOf" srcId="{7BBCF954-858C-432C-A55B-4C476DCD5A81}" destId="{360534C3-CC86-48D3-8FD9-A60350100E37}" srcOrd="0" destOrd="0" presId="urn:microsoft.com/office/officeart/2005/8/layout/hProcess7"/>
    <dgm:cxn modelId="{86F64A7B-E7DF-49C2-9241-B87CA8B7DD1E}" type="presParOf" srcId="{7BBCF954-858C-432C-A55B-4C476DCD5A81}" destId="{C2DFC146-AE1E-4CBF-80E4-BB433C8F2F84}" srcOrd="1" destOrd="0" presId="urn:microsoft.com/office/officeart/2005/8/layout/hProcess7"/>
    <dgm:cxn modelId="{7C2FC131-4282-4C91-BC93-4BDE4A64BD07}" type="presParOf" srcId="{7BBCF954-858C-432C-A55B-4C476DCD5A81}" destId="{B32FFB72-7F26-462E-9B19-7834F5EA5831}" srcOrd="2" destOrd="0" presId="urn:microsoft.com/office/officeart/2005/8/layout/hProcess7"/>
    <dgm:cxn modelId="{25A7E06F-E3F4-4E4F-B454-E8B3AF5981F3}" type="presParOf" srcId="{5BB2E60D-A93E-41EE-8AF7-F54F1A89B8B2}" destId="{13897C70-9113-4CDB-A966-C2DE9C06C6AD}" srcOrd="9" destOrd="0" presId="urn:microsoft.com/office/officeart/2005/8/layout/hProcess7"/>
    <dgm:cxn modelId="{1E294130-5E38-4C31-8430-23DC1F2B166F}" type="presParOf" srcId="{5BB2E60D-A93E-41EE-8AF7-F54F1A89B8B2}" destId="{6462348A-ABB4-4F64-B105-67B6BF1FC4B3}" srcOrd="10" destOrd="0" presId="urn:microsoft.com/office/officeart/2005/8/layout/hProcess7"/>
    <dgm:cxn modelId="{C288AD6D-7BA1-4C84-84D0-561953660A1A}" type="presParOf" srcId="{6462348A-ABB4-4F64-B105-67B6BF1FC4B3}" destId="{9E3310BC-AD8E-48B3-8686-B6A4AEDC32DD}" srcOrd="0" destOrd="0" presId="urn:microsoft.com/office/officeart/2005/8/layout/hProcess7"/>
    <dgm:cxn modelId="{B14B2C87-854D-4530-B68D-797371AB7FE9}" type="presParOf" srcId="{6462348A-ABB4-4F64-B105-67B6BF1FC4B3}" destId="{65FF56E8-27A7-441C-BCAC-3318EC619361}" srcOrd="1" destOrd="0" presId="urn:microsoft.com/office/officeart/2005/8/layout/hProcess7"/>
    <dgm:cxn modelId="{CB9FC6C1-B039-4A3A-A468-FE7B66220503}" type="presParOf" srcId="{6462348A-ABB4-4F64-B105-67B6BF1FC4B3}" destId="{7F8D829C-32FB-4D34-8628-9E1BE21EB83D}" srcOrd="2" destOrd="0" presId="urn:microsoft.com/office/officeart/2005/8/layout/hProcess7"/>
    <dgm:cxn modelId="{DE29DAD4-5292-40D2-AEAE-F08E10D45456}" type="presParOf" srcId="{5BB2E60D-A93E-41EE-8AF7-F54F1A89B8B2}" destId="{3F7D3F0C-DFC3-4021-9D51-006CC34E731B}" srcOrd="11" destOrd="0" presId="urn:microsoft.com/office/officeart/2005/8/layout/hProcess7"/>
    <dgm:cxn modelId="{8E5DAF23-A3DA-4FCA-A662-9DC1E5281F61}" type="presParOf" srcId="{5BB2E60D-A93E-41EE-8AF7-F54F1A89B8B2}" destId="{9B43B03F-C4E9-4E70-91DE-BFBC11745557}" srcOrd="12" destOrd="0" presId="urn:microsoft.com/office/officeart/2005/8/layout/hProcess7"/>
    <dgm:cxn modelId="{7B25DC28-4012-4228-9422-04F52892806F}" type="presParOf" srcId="{9B43B03F-C4E9-4E70-91DE-BFBC11745557}" destId="{5415B392-C56E-4F30-A726-74E7A99E19C7}" srcOrd="0" destOrd="0" presId="urn:microsoft.com/office/officeart/2005/8/layout/hProcess7"/>
    <dgm:cxn modelId="{CBD68074-4D4B-4B47-9D38-33847B75E4DB}" type="presParOf" srcId="{9B43B03F-C4E9-4E70-91DE-BFBC11745557}" destId="{C42D5B01-B9A6-422A-9093-59DB7058C65C}" srcOrd="1" destOrd="0" presId="urn:microsoft.com/office/officeart/2005/8/layout/hProcess7"/>
    <dgm:cxn modelId="{38420F10-35A8-496C-9921-70A59810241F}" type="presParOf" srcId="{9B43B03F-C4E9-4E70-91DE-BFBC11745557}" destId="{1A2D7C52-95DB-443C-8553-0524EB007667}"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794085-936E-48EB-925C-B35B741403A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716D39-476A-463E-B689-93A126E70DFC}">
      <dgm:prSet/>
      <dgm:spPr/>
      <dgm:t>
        <a:bodyPr/>
        <a:lstStyle/>
        <a:p>
          <a:pPr>
            <a:lnSpc>
              <a:spcPct val="100000"/>
            </a:lnSpc>
          </a:pPr>
          <a:r>
            <a:rPr lang="en-US"/>
            <a:t>Issue - Python version issue while installing Cassandra</a:t>
          </a:r>
          <a:endParaRPr lang="en-US" dirty="0"/>
        </a:p>
      </dgm:t>
    </dgm:pt>
    <dgm:pt modelId="{11FE5CA7-8F1F-4929-8405-6F216C490D5E}" type="parTrans" cxnId="{1C22FAAA-AAE6-4B05-B864-AD4A6F1E874A}">
      <dgm:prSet/>
      <dgm:spPr/>
      <dgm:t>
        <a:bodyPr/>
        <a:lstStyle/>
        <a:p>
          <a:endParaRPr lang="en-US"/>
        </a:p>
      </dgm:t>
    </dgm:pt>
    <dgm:pt modelId="{A560A019-066F-49B0-9723-F34506CCDAC8}" type="sibTrans" cxnId="{1C22FAAA-AAE6-4B05-B864-AD4A6F1E874A}">
      <dgm:prSet/>
      <dgm:spPr/>
      <dgm:t>
        <a:bodyPr/>
        <a:lstStyle/>
        <a:p>
          <a:pPr>
            <a:lnSpc>
              <a:spcPct val="100000"/>
            </a:lnSpc>
          </a:pPr>
          <a:endParaRPr lang="en-US"/>
        </a:p>
      </dgm:t>
    </dgm:pt>
    <dgm:pt modelId="{029B80AD-F4A4-4478-8586-47B6DE0159CE}">
      <dgm:prSet/>
      <dgm:spPr/>
      <dgm:t>
        <a:bodyPr/>
        <a:lstStyle/>
        <a:p>
          <a:pPr>
            <a:lnSpc>
              <a:spcPct val="100000"/>
            </a:lnSpc>
          </a:pPr>
          <a:r>
            <a:rPr lang="en-US" dirty="0"/>
            <a:t>Issue - Null values in the dataset</a:t>
          </a:r>
        </a:p>
      </dgm:t>
    </dgm:pt>
    <dgm:pt modelId="{9AC1A17E-C52B-418A-B4DA-62A1C302768D}" type="parTrans" cxnId="{33D99BE9-5508-4FE7-A120-791FD9952808}">
      <dgm:prSet/>
      <dgm:spPr/>
      <dgm:t>
        <a:bodyPr/>
        <a:lstStyle/>
        <a:p>
          <a:endParaRPr lang="en-US"/>
        </a:p>
      </dgm:t>
    </dgm:pt>
    <dgm:pt modelId="{CF3EE921-C129-44A0-9AD0-4325B7381CE1}" type="sibTrans" cxnId="{33D99BE9-5508-4FE7-A120-791FD9952808}">
      <dgm:prSet/>
      <dgm:spPr/>
      <dgm:t>
        <a:bodyPr/>
        <a:lstStyle/>
        <a:p>
          <a:pPr>
            <a:lnSpc>
              <a:spcPct val="100000"/>
            </a:lnSpc>
          </a:pPr>
          <a:endParaRPr lang="en-US"/>
        </a:p>
      </dgm:t>
    </dgm:pt>
    <dgm:pt modelId="{A1F34D19-E0C8-49FE-B998-361481264186}">
      <dgm:prSet/>
      <dgm:spPr/>
      <dgm:t>
        <a:bodyPr/>
        <a:lstStyle/>
        <a:p>
          <a:pPr>
            <a:lnSpc>
              <a:spcPct val="100000"/>
            </a:lnSpc>
          </a:pPr>
          <a:r>
            <a:rPr lang="en-US" dirty="0"/>
            <a:t>Risk - Joining to geospatial dataset due to various latitude and longitude values for a single zip code</a:t>
          </a:r>
        </a:p>
      </dgm:t>
    </dgm:pt>
    <dgm:pt modelId="{C6B3D11E-4DA0-442A-B5BB-59B5C2704E73}" type="parTrans" cxnId="{7724162C-2CCE-4F23-9237-D83BAD57D088}">
      <dgm:prSet/>
      <dgm:spPr/>
      <dgm:t>
        <a:bodyPr/>
        <a:lstStyle/>
        <a:p>
          <a:endParaRPr lang="en-US"/>
        </a:p>
      </dgm:t>
    </dgm:pt>
    <dgm:pt modelId="{81C83C05-C939-4397-89B9-D8EE8C1A80E8}" type="sibTrans" cxnId="{7724162C-2CCE-4F23-9237-D83BAD57D088}">
      <dgm:prSet/>
      <dgm:spPr/>
      <dgm:t>
        <a:bodyPr/>
        <a:lstStyle/>
        <a:p>
          <a:pPr>
            <a:lnSpc>
              <a:spcPct val="100000"/>
            </a:lnSpc>
          </a:pPr>
          <a:endParaRPr lang="en-US"/>
        </a:p>
      </dgm:t>
    </dgm:pt>
    <dgm:pt modelId="{43EA36AC-F40B-4FAB-86D5-F3F765ECF046}">
      <dgm:prSet/>
      <dgm:spPr/>
      <dgm:t>
        <a:bodyPr/>
        <a:lstStyle/>
        <a:p>
          <a:pPr>
            <a:lnSpc>
              <a:spcPct val="100000"/>
            </a:lnSpc>
          </a:pPr>
          <a:r>
            <a:rPr lang="en-US" dirty="0"/>
            <a:t>Issue - Connector issues for Cassandra and </a:t>
          </a:r>
          <a:r>
            <a:rPr lang="en-US" dirty="0" err="1"/>
            <a:t>PowerBI</a:t>
          </a:r>
          <a:endParaRPr lang="en-US" dirty="0"/>
        </a:p>
      </dgm:t>
    </dgm:pt>
    <dgm:pt modelId="{3A1B0ABD-702D-40DB-B276-59C76740E5A8}" type="parTrans" cxnId="{C4E66932-B25D-45F7-B353-1F1D84D1782A}">
      <dgm:prSet/>
      <dgm:spPr/>
      <dgm:t>
        <a:bodyPr/>
        <a:lstStyle/>
        <a:p>
          <a:endParaRPr lang="en-US"/>
        </a:p>
      </dgm:t>
    </dgm:pt>
    <dgm:pt modelId="{379A152A-9E27-4459-9867-0A8A092F1DD7}" type="sibTrans" cxnId="{C4E66932-B25D-45F7-B353-1F1D84D1782A}">
      <dgm:prSet/>
      <dgm:spPr/>
      <dgm:t>
        <a:bodyPr/>
        <a:lstStyle/>
        <a:p>
          <a:pPr>
            <a:lnSpc>
              <a:spcPct val="100000"/>
            </a:lnSpc>
          </a:pPr>
          <a:endParaRPr lang="en-US"/>
        </a:p>
      </dgm:t>
    </dgm:pt>
    <dgm:pt modelId="{95542E54-6930-4C72-984C-9A9EA9BE3A26}">
      <dgm:prSet/>
      <dgm:spPr/>
      <dgm:t>
        <a:bodyPr/>
        <a:lstStyle/>
        <a:p>
          <a:pPr>
            <a:lnSpc>
              <a:spcPct val="100000"/>
            </a:lnSpc>
          </a:pPr>
          <a:r>
            <a:rPr lang="en-US" dirty="0"/>
            <a:t>Issue - Transforming data in </a:t>
          </a:r>
          <a:r>
            <a:rPr lang="en-US" dirty="0" err="1"/>
            <a:t>PowerBI</a:t>
          </a:r>
          <a:r>
            <a:rPr lang="en-US" dirty="0"/>
            <a:t> </a:t>
          </a:r>
        </a:p>
      </dgm:t>
    </dgm:pt>
    <dgm:pt modelId="{33A88010-3439-4FD7-A5FE-023617CC82BC}" type="parTrans" cxnId="{6DE95933-67D7-48C8-A865-E3B94A9199C0}">
      <dgm:prSet/>
      <dgm:spPr/>
      <dgm:t>
        <a:bodyPr/>
        <a:lstStyle/>
        <a:p>
          <a:endParaRPr lang="en-US"/>
        </a:p>
      </dgm:t>
    </dgm:pt>
    <dgm:pt modelId="{4B0A0528-7F92-4ABE-A2A6-CEA7C6D1ED97}" type="sibTrans" cxnId="{6DE95933-67D7-48C8-A865-E3B94A9199C0}">
      <dgm:prSet/>
      <dgm:spPr/>
      <dgm:t>
        <a:bodyPr/>
        <a:lstStyle/>
        <a:p>
          <a:endParaRPr lang="en-US"/>
        </a:p>
      </dgm:t>
    </dgm:pt>
    <dgm:pt modelId="{DA735657-1BAD-4704-BC9C-87909F6E905C}" type="pres">
      <dgm:prSet presAssocID="{2B794085-936E-48EB-925C-B35B741403A9}" presName="root" presStyleCnt="0">
        <dgm:presLayoutVars>
          <dgm:dir/>
          <dgm:resizeHandles val="exact"/>
        </dgm:presLayoutVars>
      </dgm:prSet>
      <dgm:spPr/>
    </dgm:pt>
    <dgm:pt modelId="{4CA1AEBC-825A-4E6B-A071-FA6E3A468AA7}" type="pres">
      <dgm:prSet presAssocID="{2B794085-936E-48EB-925C-B35B741403A9}" presName="container" presStyleCnt="0">
        <dgm:presLayoutVars>
          <dgm:dir/>
          <dgm:resizeHandles val="exact"/>
        </dgm:presLayoutVars>
      </dgm:prSet>
      <dgm:spPr/>
    </dgm:pt>
    <dgm:pt modelId="{C6D0578E-5EB2-4CD8-9C67-35E23CDCEB9A}" type="pres">
      <dgm:prSet presAssocID="{B4716D39-476A-463E-B689-93A126E70DFC}" presName="compNode" presStyleCnt="0"/>
      <dgm:spPr/>
    </dgm:pt>
    <dgm:pt modelId="{52424916-5D06-404C-8FCA-01A855F2E4E0}" type="pres">
      <dgm:prSet presAssocID="{B4716D39-476A-463E-B689-93A126E70DFC}" presName="iconBgRect" presStyleLbl="bgShp" presStyleIdx="0" presStyleCnt="5"/>
      <dgm:spPr/>
    </dgm:pt>
    <dgm:pt modelId="{8273168F-919D-4B51-9514-850F667AE2C6}" type="pres">
      <dgm:prSet presAssocID="{B4716D39-476A-463E-B689-93A126E70DF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04BF77D0-40AA-4D8A-B168-350CB5715572}" type="pres">
      <dgm:prSet presAssocID="{B4716D39-476A-463E-B689-93A126E70DFC}" presName="spaceRect" presStyleCnt="0"/>
      <dgm:spPr/>
    </dgm:pt>
    <dgm:pt modelId="{B6D95B51-F207-4734-99D4-64784AE1DDC1}" type="pres">
      <dgm:prSet presAssocID="{B4716D39-476A-463E-B689-93A126E70DFC}" presName="textRect" presStyleLbl="revTx" presStyleIdx="0" presStyleCnt="5">
        <dgm:presLayoutVars>
          <dgm:chMax val="1"/>
          <dgm:chPref val="1"/>
        </dgm:presLayoutVars>
      </dgm:prSet>
      <dgm:spPr/>
    </dgm:pt>
    <dgm:pt modelId="{EE92F786-E50F-4C93-9C0B-D6C4ED1EF66C}" type="pres">
      <dgm:prSet presAssocID="{A560A019-066F-49B0-9723-F34506CCDAC8}" presName="sibTrans" presStyleLbl="sibTrans2D1" presStyleIdx="0" presStyleCnt="0"/>
      <dgm:spPr/>
    </dgm:pt>
    <dgm:pt modelId="{203BF762-455D-472F-87E3-0B7758A6487F}" type="pres">
      <dgm:prSet presAssocID="{029B80AD-F4A4-4478-8586-47B6DE0159CE}" presName="compNode" presStyleCnt="0"/>
      <dgm:spPr/>
    </dgm:pt>
    <dgm:pt modelId="{911ACE0A-EAC3-433C-A867-6ABB61EA47B1}" type="pres">
      <dgm:prSet presAssocID="{029B80AD-F4A4-4478-8586-47B6DE0159CE}" presName="iconBgRect" presStyleLbl="bgShp" presStyleIdx="1" presStyleCnt="5"/>
      <dgm:spPr/>
    </dgm:pt>
    <dgm:pt modelId="{BBD19573-1C96-4148-AAC0-10B045FBBA84}" type="pres">
      <dgm:prSet presAssocID="{029B80AD-F4A4-4478-8586-47B6DE0159C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4837FA9A-9E9F-4123-9158-17E35B842626}" type="pres">
      <dgm:prSet presAssocID="{029B80AD-F4A4-4478-8586-47B6DE0159CE}" presName="spaceRect" presStyleCnt="0"/>
      <dgm:spPr/>
    </dgm:pt>
    <dgm:pt modelId="{DD20F3D6-51DD-46F7-8916-98FED270F8AB}" type="pres">
      <dgm:prSet presAssocID="{029B80AD-F4A4-4478-8586-47B6DE0159CE}" presName="textRect" presStyleLbl="revTx" presStyleIdx="1" presStyleCnt="5">
        <dgm:presLayoutVars>
          <dgm:chMax val="1"/>
          <dgm:chPref val="1"/>
        </dgm:presLayoutVars>
      </dgm:prSet>
      <dgm:spPr/>
    </dgm:pt>
    <dgm:pt modelId="{E085F520-7D83-462A-96FC-D4ABA0FEA54C}" type="pres">
      <dgm:prSet presAssocID="{CF3EE921-C129-44A0-9AD0-4325B7381CE1}" presName="sibTrans" presStyleLbl="sibTrans2D1" presStyleIdx="0" presStyleCnt="0"/>
      <dgm:spPr/>
    </dgm:pt>
    <dgm:pt modelId="{B1790FC2-7A96-49D1-BEBE-F6FC8F957304}" type="pres">
      <dgm:prSet presAssocID="{A1F34D19-E0C8-49FE-B998-361481264186}" presName="compNode" presStyleCnt="0"/>
      <dgm:spPr/>
    </dgm:pt>
    <dgm:pt modelId="{49BF9A5F-548B-4C0C-A567-20A96BED01CA}" type="pres">
      <dgm:prSet presAssocID="{A1F34D19-E0C8-49FE-B998-361481264186}" presName="iconBgRect" presStyleLbl="bgShp" presStyleIdx="2" presStyleCnt="5"/>
      <dgm:spPr/>
    </dgm:pt>
    <dgm:pt modelId="{53FE7417-A106-41A5-9144-89AD55448A61}" type="pres">
      <dgm:prSet presAssocID="{A1F34D19-E0C8-49FE-B998-36148126418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ED8C451C-0440-4757-93EE-21A2AD787A7F}" type="pres">
      <dgm:prSet presAssocID="{A1F34D19-E0C8-49FE-B998-361481264186}" presName="spaceRect" presStyleCnt="0"/>
      <dgm:spPr/>
    </dgm:pt>
    <dgm:pt modelId="{94930E92-D902-4111-A190-7446E6D68B8B}" type="pres">
      <dgm:prSet presAssocID="{A1F34D19-E0C8-49FE-B998-361481264186}" presName="textRect" presStyleLbl="revTx" presStyleIdx="2" presStyleCnt="5">
        <dgm:presLayoutVars>
          <dgm:chMax val="1"/>
          <dgm:chPref val="1"/>
        </dgm:presLayoutVars>
      </dgm:prSet>
      <dgm:spPr/>
    </dgm:pt>
    <dgm:pt modelId="{17969728-860B-48BC-9B3F-71FD24315495}" type="pres">
      <dgm:prSet presAssocID="{81C83C05-C939-4397-89B9-D8EE8C1A80E8}" presName="sibTrans" presStyleLbl="sibTrans2D1" presStyleIdx="0" presStyleCnt="0"/>
      <dgm:spPr/>
    </dgm:pt>
    <dgm:pt modelId="{6DB98500-83F2-4BE6-A895-F68E86A53EDD}" type="pres">
      <dgm:prSet presAssocID="{43EA36AC-F40B-4FAB-86D5-F3F765ECF046}" presName="compNode" presStyleCnt="0"/>
      <dgm:spPr/>
    </dgm:pt>
    <dgm:pt modelId="{08947B91-C346-4CFB-981F-CFD338E54E0E}" type="pres">
      <dgm:prSet presAssocID="{43EA36AC-F40B-4FAB-86D5-F3F765ECF046}" presName="iconBgRect" presStyleLbl="bgShp" presStyleIdx="3" presStyleCnt="5"/>
      <dgm:spPr/>
    </dgm:pt>
    <dgm:pt modelId="{5D4D348A-1DB7-49D4-BF98-D0E977BFF865}" type="pres">
      <dgm:prSet presAssocID="{43EA36AC-F40B-4FAB-86D5-F3F765ECF04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1DF685A1-A096-4861-86B1-FAAF4F8D00DB}" type="pres">
      <dgm:prSet presAssocID="{43EA36AC-F40B-4FAB-86D5-F3F765ECF046}" presName="spaceRect" presStyleCnt="0"/>
      <dgm:spPr/>
    </dgm:pt>
    <dgm:pt modelId="{7565E68D-496C-4D0F-8133-0DE79FC50651}" type="pres">
      <dgm:prSet presAssocID="{43EA36AC-F40B-4FAB-86D5-F3F765ECF046}" presName="textRect" presStyleLbl="revTx" presStyleIdx="3" presStyleCnt="5">
        <dgm:presLayoutVars>
          <dgm:chMax val="1"/>
          <dgm:chPref val="1"/>
        </dgm:presLayoutVars>
      </dgm:prSet>
      <dgm:spPr/>
    </dgm:pt>
    <dgm:pt modelId="{DE99C379-6206-4B87-A3D3-88BB859428B8}" type="pres">
      <dgm:prSet presAssocID="{379A152A-9E27-4459-9867-0A8A092F1DD7}" presName="sibTrans" presStyleLbl="sibTrans2D1" presStyleIdx="0" presStyleCnt="0"/>
      <dgm:spPr/>
    </dgm:pt>
    <dgm:pt modelId="{D0B2DD9F-FDBD-4D2E-BBB8-276CE0C8852C}" type="pres">
      <dgm:prSet presAssocID="{95542E54-6930-4C72-984C-9A9EA9BE3A26}" presName="compNode" presStyleCnt="0"/>
      <dgm:spPr/>
    </dgm:pt>
    <dgm:pt modelId="{B52721A6-D5A0-48EF-B08A-5B0AFF5430A3}" type="pres">
      <dgm:prSet presAssocID="{95542E54-6930-4C72-984C-9A9EA9BE3A26}" presName="iconBgRect" presStyleLbl="bgShp" presStyleIdx="4" presStyleCnt="5"/>
      <dgm:spPr/>
    </dgm:pt>
    <dgm:pt modelId="{1687B53E-3645-4249-9F59-395FFD11EF10}" type="pres">
      <dgm:prSet presAssocID="{95542E54-6930-4C72-984C-9A9EA9BE3A2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61EA0B3F-631A-4801-961D-C26032D9F287}" type="pres">
      <dgm:prSet presAssocID="{95542E54-6930-4C72-984C-9A9EA9BE3A26}" presName="spaceRect" presStyleCnt="0"/>
      <dgm:spPr/>
    </dgm:pt>
    <dgm:pt modelId="{47E9813E-6C42-4F4B-B69E-61488C29734D}" type="pres">
      <dgm:prSet presAssocID="{95542E54-6930-4C72-984C-9A9EA9BE3A26}" presName="textRect" presStyleLbl="revTx" presStyleIdx="4" presStyleCnt="5">
        <dgm:presLayoutVars>
          <dgm:chMax val="1"/>
          <dgm:chPref val="1"/>
        </dgm:presLayoutVars>
      </dgm:prSet>
      <dgm:spPr/>
    </dgm:pt>
  </dgm:ptLst>
  <dgm:cxnLst>
    <dgm:cxn modelId="{7724162C-2CCE-4F23-9237-D83BAD57D088}" srcId="{2B794085-936E-48EB-925C-B35B741403A9}" destId="{A1F34D19-E0C8-49FE-B998-361481264186}" srcOrd="2" destOrd="0" parTransId="{C6B3D11E-4DA0-442A-B5BB-59B5C2704E73}" sibTransId="{81C83C05-C939-4397-89B9-D8EE8C1A80E8}"/>
    <dgm:cxn modelId="{C4E66932-B25D-45F7-B353-1F1D84D1782A}" srcId="{2B794085-936E-48EB-925C-B35B741403A9}" destId="{43EA36AC-F40B-4FAB-86D5-F3F765ECF046}" srcOrd="3" destOrd="0" parTransId="{3A1B0ABD-702D-40DB-B276-59C76740E5A8}" sibTransId="{379A152A-9E27-4459-9867-0A8A092F1DD7}"/>
    <dgm:cxn modelId="{6DE95933-67D7-48C8-A865-E3B94A9199C0}" srcId="{2B794085-936E-48EB-925C-B35B741403A9}" destId="{95542E54-6930-4C72-984C-9A9EA9BE3A26}" srcOrd="4" destOrd="0" parTransId="{33A88010-3439-4FD7-A5FE-023617CC82BC}" sibTransId="{4B0A0528-7F92-4ABE-A2A6-CEA7C6D1ED97}"/>
    <dgm:cxn modelId="{3778D537-3751-424A-8D48-ECE3625EF3B7}" type="presOf" srcId="{A1F34D19-E0C8-49FE-B998-361481264186}" destId="{94930E92-D902-4111-A190-7446E6D68B8B}" srcOrd="0" destOrd="0" presId="urn:microsoft.com/office/officeart/2018/2/layout/IconCircleList"/>
    <dgm:cxn modelId="{80212849-6EDE-4228-A036-CC08C8B683E1}" type="presOf" srcId="{B4716D39-476A-463E-B689-93A126E70DFC}" destId="{B6D95B51-F207-4734-99D4-64784AE1DDC1}" srcOrd="0" destOrd="0" presId="urn:microsoft.com/office/officeart/2018/2/layout/IconCircleList"/>
    <dgm:cxn modelId="{363B6F4D-BEEB-4990-9CE3-E0E42167E773}" type="presOf" srcId="{2B794085-936E-48EB-925C-B35B741403A9}" destId="{DA735657-1BAD-4704-BC9C-87909F6E905C}" srcOrd="0" destOrd="0" presId="urn:microsoft.com/office/officeart/2018/2/layout/IconCircleList"/>
    <dgm:cxn modelId="{0972697E-4C3D-49E2-8AB3-0501D6D40B3C}" type="presOf" srcId="{379A152A-9E27-4459-9867-0A8A092F1DD7}" destId="{DE99C379-6206-4B87-A3D3-88BB859428B8}" srcOrd="0" destOrd="0" presId="urn:microsoft.com/office/officeart/2018/2/layout/IconCircleList"/>
    <dgm:cxn modelId="{15082A8B-D563-42B7-978D-D596ECD70272}" type="presOf" srcId="{43EA36AC-F40B-4FAB-86D5-F3F765ECF046}" destId="{7565E68D-496C-4D0F-8133-0DE79FC50651}" srcOrd="0" destOrd="0" presId="urn:microsoft.com/office/officeart/2018/2/layout/IconCircleList"/>
    <dgm:cxn modelId="{1C22FAAA-AAE6-4B05-B864-AD4A6F1E874A}" srcId="{2B794085-936E-48EB-925C-B35B741403A9}" destId="{B4716D39-476A-463E-B689-93A126E70DFC}" srcOrd="0" destOrd="0" parTransId="{11FE5CA7-8F1F-4929-8405-6F216C490D5E}" sibTransId="{A560A019-066F-49B0-9723-F34506CCDAC8}"/>
    <dgm:cxn modelId="{262B62B5-27CD-43BD-B6F6-E07C8E2F4A83}" type="presOf" srcId="{81C83C05-C939-4397-89B9-D8EE8C1A80E8}" destId="{17969728-860B-48BC-9B3F-71FD24315495}" srcOrd="0" destOrd="0" presId="urn:microsoft.com/office/officeart/2018/2/layout/IconCircleList"/>
    <dgm:cxn modelId="{28E8A2B9-5818-4FAB-8D40-80D89E2BAE4E}" type="presOf" srcId="{029B80AD-F4A4-4478-8586-47B6DE0159CE}" destId="{DD20F3D6-51DD-46F7-8916-98FED270F8AB}" srcOrd="0" destOrd="0" presId="urn:microsoft.com/office/officeart/2018/2/layout/IconCircleList"/>
    <dgm:cxn modelId="{B71F16D4-3D09-4D47-AED5-0AAFBC858608}" type="presOf" srcId="{CF3EE921-C129-44A0-9AD0-4325B7381CE1}" destId="{E085F520-7D83-462A-96FC-D4ABA0FEA54C}" srcOrd="0" destOrd="0" presId="urn:microsoft.com/office/officeart/2018/2/layout/IconCircleList"/>
    <dgm:cxn modelId="{33D99BE9-5508-4FE7-A120-791FD9952808}" srcId="{2B794085-936E-48EB-925C-B35B741403A9}" destId="{029B80AD-F4A4-4478-8586-47B6DE0159CE}" srcOrd="1" destOrd="0" parTransId="{9AC1A17E-C52B-418A-B4DA-62A1C302768D}" sibTransId="{CF3EE921-C129-44A0-9AD0-4325B7381CE1}"/>
    <dgm:cxn modelId="{92F067F0-96E2-4060-B262-72CFFC6A8327}" type="presOf" srcId="{95542E54-6930-4C72-984C-9A9EA9BE3A26}" destId="{47E9813E-6C42-4F4B-B69E-61488C29734D}" srcOrd="0" destOrd="0" presId="urn:microsoft.com/office/officeart/2018/2/layout/IconCircleList"/>
    <dgm:cxn modelId="{428350F1-5DA8-4590-9EFC-AFAEB2983838}" type="presOf" srcId="{A560A019-066F-49B0-9723-F34506CCDAC8}" destId="{EE92F786-E50F-4C93-9C0B-D6C4ED1EF66C}" srcOrd="0" destOrd="0" presId="urn:microsoft.com/office/officeart/2018/2/layout/IconCircleList"/>
    <dgm:cxn modelId="{07D38B06-58C3-40ED-9DED-DA093515FA0E}" type="presParOf" srcId="{DA735657-1BAD-4704-BC9C-87909F6E905C}" destId="{4CA1AEBC-825A-4E6B-A071-FA6E3A468AA7}" srcOrd="0" destOrd="0" presId="urn:microsoft.com/office/officeart/2018/2/layout/IconCircleList"/>
    <dgm:cxn modelId="{AFEB6B8E-AF9A-43D6-B786-E6529844D533}" type="presParOf" srcId="{4CA1AEBC-825A-4E6B-A071-FA6E3A468AA7}" destId="{C6D0578E-5EB2-4CD8-9C67-35E23CDCEB9A}" srcOrd="0" destOrd="0" presId="urn:microsoft.com/office/officeart/2018/2/layout/IconCircleList"/>
    <dgm:cxn modelId="{18FF6C74-3940-489C-8486-0DBFC8B4E8AC}" type="presParOf" srcId="{C6D0578E-5EB2-4CD8-9C67-35E23CDCEB9A}" destId="{52424916-5D06-404C-8FCA-01A855F2E4E0}" srcOrd="0" destOrd="0" presId="urn:microsoft.com/office/officeart/2018/2/layout/IconCircleList"/>
    <dgm:cxn modelId="{F4624100-1D75-40EB-BBF4-E52BA9582841}" type="presParOf" srcId="{C6D0578E-5EB2-4CD8-9C67-35E23CDCEB9A}" destId="{8273168F-919D-4B51-9514-850F667AE2C6}" srcOrd="1" destOrd="0" presId="urn:microsoft.com/office/officeart/2018/2/layout/IconCircleList"/>
    <dgm:cxn modelId="{BC80DB30-81A2-4EEA-86DA-E709CBEF7768}" type="presParOf" srcId="{C6D0578E-5EB2-4CD8-9C67-35E23CDCEB9A}" destId="{04BF77D0-40AA-4D8A-B168-350CB5715572}" srcOrd="2" destOrd="0" presId="urn:microsoft.com/office/officeart/2018/2/layout/IconCircleList"/>
    <dgm:cxn modelId="{F19C8CE4-ADE6-4C7C-850A-441E714F9494}" type="presParOf" srcId="{C6D0578E-5EB2-4CD8-9C67-35E23CDCEB9A}" destId="{B6D95B51-F207-4734-99D4-64784AE1DDC1}" srcOrd="3" destOrd="0" presId="urn:microsoft.com/office/officeart/2018/2/layout/IconCircleList"/>
    <dgm:cxn modelId="{6BA6E86D-CA40-4AB7-A7A8-2F692737A32D}" type="presParOf" srcId="{4CA1AEBC-825A-4E6B-A071-FA6E3A468AA7}" destId="{EE92F786-E50F-4C93-9C0B-D6C4ED1EF66C}" srcOrd="1" destOrd="0" presId="urn:microsoft.com/office/officeart/2018/2/layout/IconCircleList"/>
    <dgm:cxn modelId="{F508B6A6-8627-4EF4-845C-8444D2398583}" type="presParOf" srcId="{4CA1AEBC-825A-4E6B-A071-FA6E3A468AA7}" destId="{203BF762-455D-472F-87E3-0B7758A6487F}" srcOrd="2" destOrd="0" presId="urn:microsoft.com/office/officeart/2018/2/layout/IconCircleList"/>
    <dgm:cxn modelId="{7419521E-21F6-43AE-88BC-AEDA48C696A4}" type="presParOf" srcId="{203BF762-455D-472F-87E3-0B7758A6487F}" destId="{911ACE0A-EAC3-433C-A867-6ABB61EA47B1}" srcOrd="0" destOrd="0" presId="urn:microsoft.com/office/officeart/2018/2/layout/IconCircleList"/>
    <dgm:cxn modelId="{ED3971A1-06B7-4EB7-9578-24F444693D46}" type="presParOf" srcId="{203BF762-455D-472F-87E3-0B7758A6487F}" destId="{BBD19573-1C96-4148-AAC0-10B045FBBA84}" srcOrd="1" destOrd="0" presId="urn:microsoft.com/office/officeart/2018/2/layout/IconCircleList"/>
    <dgm:cxn modelId="{DD5EC90E-0793-4E99-AB12-BA89B883668C}" type="presParOf" srcId="{203BF762-455D-472F-87E3-0B7758A6487F}" destId="{4837FA9A-9E9F-4123-9158-17E35B842626}" srcOrd="2" destOrd="0" presId="urn:microsoft.com/office/officeart/2018/2/layout/IconCircleList"/>
    <dgm:cxn modelId="{8668A63F-6FB4-448E-A826-979B450134BA}" type="presParOf" srcId="{203BF762-455D-472F-87E3-0B7758A6487F}" destId="{DD20F3D6-51DD-46F7-8916-98FED270F8AB}" srcOrd="3" destOrd="0" presId="urn:microsoft.com/office/officeart/2018/2/layout/IconCircleList"/>
    <dgm:cxn modelId="{34C83265-276C-4E65-9404-08E9679EC50E}" type="presParOf" srcId="{4CA1AEBC-825A-4E6B-A071-FA6E3A468AA7}" destId="{E085F520-7D83-462A-96FC-D4ABA0FEA54C}" srcOrd="3" destOrd="0" presId="urn:microsoft.com/office/officeart/2018/2/layout/IconCircleList"/>
    <dgm:cxn modelId="{6FBCAF10-9787-43C8-A240-78D4DAD7C9C7}" type="presParOf" srcId="{4CA1AEBC-825A-4E6B-A071-FA6E3A468AA7}" destId="{B1790FC2-7A96-49D1-BEBE-F6FC8F957304}" srcOrd="4" destOrd="0" presId="urn:microsoft.com/office/officeart/2018/2/layout/IconCircleList"/>
    <dgm:cxn modelId="{42C83891-D103-4F96-967F-DE97A11B1A6C}" type="presParOf" srcId="{B1790FC2-7A96-49D1-BEBE-F6FC8F957304}" destId="{49BF9A5F-548B-4C0C-A567-20A96BED01CA}" srcOrd="0" destOrd="0" presId="urn:microsoft.com/office/officeart/2018/2/layout/IconCircleList"/>
    <dgm:cxn modelId="{9DE590FE-D6DA-4B57-A962-0D86D2727418}" type="presParOf" srcId="{B1790FC2-7A96-49D1-BEBE-F6FC8F957304}" destId="{53FE7417-A106-41A5-9144-89AD55448A61}" srcOrd="1" destOrd="0" presId="urn:microsoft.com/office/officeart/2018/2/layout/IconCircleList"/>
    <dgm:cxn modelId="{3F8C4DA4-C21E-4CCA-9751-AECF75F54A3A}" type="presParOf" srcId="{B1790FC2-7A96-49D1-BEBE-F6FC8F957304}" destId="{ED8C451C-0440-4757-93EE-21A2AD787A7F}" srcOrd="2" destOrd="0" presId="urn:microsoft.com/office/officeart/2018/2/layout/IconCircleList"/>
    <dgm:cxn modelId="{65CD8EAD-2411-4DF9-B9D8-CB0A37375C89}" type="presParOf" srcId="{B1790FC2-7A96-49D1-BEBE-F6FC8F957304}" destId="{94930E92-D902-4111-A190-7446E6D68B8B}" srcOrd="3" destOrd="0" presId="urn:microsoft.com/office/officeart/2018/2/layout/IconCircleList"/>
    <dgm:cxn modelId="{C3C91D2B-2252-4DF6-A298-D716E72F0E0A}" type="presParOf" srcId="{4CA1AEBC-825A-4E6B-A071-FA6E3A468AA7}" destId="{17969728-860B-48BC-9B3F-71FD24315495}" srcOrd="5" destOrd="0" presId="urn:microsoft.com/office/officeart/2018/2/layout/IconCircleList"/>
    <dgm:cxn modelId="{E4CEA7B1-B694-47E5-A87D-52EE3A29E2CC}" type="presParOf" srcId="{4CA1AEBC-825A-4E6B-A071-FA6E3A468AA7}" destId="{6DB98500-83F2-4BE6-A895-F68E86A53EDD}" srcOrd="6" destOrd="0" presId="urn:microsoft.com/office/officeart/2018/2/layout/IconCircleList"/>
    <dgm:cxn modelId="{D436C727-33A4-4CE2-8200-29488325C209}" type="presParOf" srcId="{6DB98500-83F2-4BE6-A895-F68E86A53EDD}" destId="{08947B91-C346-4CFB-981F-CFD338E54E0E}" srcOrd="0" destOrd="0" presId="urn:microsoft.com/office/officeart/2018/2/layout/IconCircleList"/>
    <dgm:cxn modelId="{8F2451C7-814E-479E-8729-97774D2F9114}" type="presParOf" srcId="{6DB98500-83F2-4BE6-A895-F68E86A53EDD}" destId="{5D4D348A-1DB7-49D4-BF98-D0E977BFF865}" srcOrd="1" destOrd="0" presId="urn:microsoft.com/office/officeart/2018/2/layout/IconCircleList"/>
    <dgm:cxn modelId="{D11F275A-60BB-4287-BF10-392AA9B84099}" type="presParOf" srcId="{6DB98500-83F2-4BE6-A895-F68E86A53EDD}" destId="{1DF685A1-A096-4861-86B1-FAAF4F8D00DB}" srcOrd="2" destOrd="0" presId="urn:microsoft.com/office/officeart/2018/2/layout/IconCircleList"/>
    <dgm:cxn modelId="{AE8B528D-57A8-40A3-9E9E-5C6A6AD52610}" type="presParOf" srcId="{6DB98500-83F2-4BE6-A895-F68E86A53EDD}" destId="{7565E68D-496C-4D0F-8133-0DE79FC50651}" srcOrd="3" destOrd="0" presId="urn:microsoft.com/office/officeart/2018/2/layout/IconCircleList"/>
    <dgm:cxn modelId="{711F3BC4-7CC8-467E-99DC-41B7E80BD583}" type="presParOf" srcId="{4CA1AEBC-825A-4E6B-A071-FA6E3A468AA7}" destId="{DE99C379-6206-4B87-A3D3-88BB859428B8}" srcOrd="7" destOrd="0" presId="urn:microsoft.com/office/officeart/2018/2/layout/IconCircleList"/>
    <dgm:cxn modelId="{147D8D60-548A-4162-934D-1BA1EA3B2D50}" type="presParOf" srcId="{4CA1AEBC-825A-4E6B-A071-FA6E3A468AA7}" destId="{D0B2DD9F-FDBD-4D2E-BBB8-276CE0C8852C}" srcOrd="8" destOrd="0" presId="urn:microsoft.com/office/officeart/2018/2/layout/IconCircleList"/>
    <dgm:cxn modelId="{2A788499-B25A-46A5-A1AA-EEE763E8727E}" type="presParOf" srcId="{D0B2DD9F-FDBD-4D2E-BBB8-276CE0C8852C}" destId="{B52721A6-D5A0-48EF-B08A-5B0AFF5430A3}" srcOrd="0" destOrd="0" presId="urn:microsoft.com/office/officeart/2018/2/layout/IconCircleList"/>
    <dgm:cxn modelId="{1D2E36D3-8448-445D-9012-6E1EC9D5022E}" type="presParOf" srcId="{D0B2DD9F-FDBD-4D2E-BBB8-276CE0C8852C}" destId="{1687B53E-3645-4249-9F59-395FFD11EF10}" srcOrd="1" destOrd="0" presId="urn:microsoft.com/office/officeart/2018/2/layout/IconCircleList"/>
    <dgm:cxn modelId="{774156C6-696D-4A27-B010-DF5CE1C45D05}" type="presParOf" srcId="{D0B2DD9F-FDBD-4D2E-BBB8-276CE0C8852C}" destId="{61EA0B3F-631A-4801-961D-C26032D9F287}" srcOrd="2" destOrd="0" presId="urn:microsoft.com/office/officeart/2018/2/layout/IconCircleList"/>
    <dgm:cxn modelId="{0BD1E6F8-DB14-4885-910D-7E3BEBEFA770}" type="presParOf" srcId="{D0B2DD9F-FDBD-4D2E-BBB8-276CE0C8852C}" destId="{47E9813E-6C42-4F4B-B69E-61488C29734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69B7E-B01F-4CD8-8CB3-B34228AFD021}">
      <dsp:nvSpPr>
        <dsp:cNvPr id="0" name=""/>
        <dsp:cNvSpPr/>
      </dsp:nvSpPr>
      <dsp:spPr>
        <a:xfrm>
          <a:off x="0" y="1407"/>
          <a:ext cx="10515600" cy="5999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6A482-8C07-413C-8728-FCE585019DDE}">
      <dsp:nvSpPr>
        <dsp:cNvPr id="0" name=""/>
        <dsp:cNvSpPr/>
      </dsp:nvSpPr>
      <dsp:spPr>
        <a:xfrm>
          <a:off x="181488" y="136399"/>
          <a:ext cx="329979" cy="329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C07276-CAED-4DEA-A9AC-C982B2FE7B64}">
      <dsp:nvSpPr>
        <dsp:cNvPr id="0" name=""/>
        <dsp:cNvSpPr/>
      </dsp:nvSpPr>
      <dsp:spPr>
        <a:xfrm>
          <a:off x="692956" y="1407"/>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90000"/>
            </a:lnSpc>
            <a:spcBef>
              <a:spcPct val="0"/>
            </a:spcBef>
            <a:spcAft>
              <a:spcPct val="35000"/>
            </a:spcAft>
            <a:buNone/>
          </a:pPr>
          <a:r>
            <a:rPr lang="en-US" sz="1600" kern="1200"/>
            <a:t>The Olist Marketing Funnel dataset contains information about Marketing Qualified Leads(MQLs) who were contacted between June 1</a:t>
          </a:r>
          <a:r>
            <a:rPr lang="en-US" sz="1600" kern="1200" baseline="30000"/>
            <a:t>st</a:t>
          </a:r>
          <a:r>
            <a:rPr lang="en-US" sz="1600" kern="1200"/>
            <a:t>, 2017 and July 1</a:t>
          </a:r>
          <a:r>
            <a:rPr lang="en-US" sz="1600" kern="1200" baseline="30000"/>
            <a:t>st</a:t>
          </a:r>
          <a:r>
            <a:rPr lang="en-US" sz="1600" kern="1200"/>
            <a:t> , 2018. </a:t>
          </a:r>
        </a:p>
      </dsp:txBody>
      <dsp:txXfrm>
        <a:off x="692956" y="1407"/>
        <a:ext cx="9822643" cy="599962"/>
      </dsp:txXfrm>
    </dsp:sp>
    <dsp:sp modelId="{C67BE9E6-B828-487B-B9F0-6AE8418C6A01}">
      <dsp:nvSpPr>
        <dsp:cNvPr id="0" name=""/>
        <dsp:cNvSpPr/>
      </dsp:nvSpPr>
      <dsp:spPr>
        <a:xfrm>
          <a:off x="0" y="751361"/>
          <a:ext cx="10515600" cy="5999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75462-AE5C-4135-91AA-E0B107BF7AC5}">
      <dsp:nvSpPr>
        <dsp:cNvPr id="0" name=""/>
        <dsp:cNvSpPr/>
      </dsp:nvSpPr>
      <dsp:spPr>
        <a:xfrm>
          <a:off x="181488" y="886352"/>
          <a:ext cx="329979" cy="329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9EBEEC-5113-4DAF-8581-6E2C69F2F44B}">
      <dsp:nvSpPr>
        <dsp:cNvPr id="0" name=""/>
        <dsp:cNvSpPr/>
      </dsp:nvSpPr>
      <dsp:spPr>
        <a:xfrm>
          <a:off x="692956" y="751361"/>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90000"/>
            </a:lnSpc>
            <a:spcBef>
              <a:spcPct val="0"/>
            </a:spcBef>
            <a:spcAft>
              <a:spcPct val="35000"/>
            </a:spcAft>
            <a:buNone/>
          </a:pPr>
          <a:r>
            <a:rPr lang="en-US" sz="1600" kern="1200"/>
            <a:t>Some of these MQLs were then listed as sellers on the Olist website.</a:t>
          </a:r>
        </a:p>
      </dsp:txBody>
      <dsp:txXfrm>
        <a:off x="692956" y="751361"/>
        <a:ext cx="9822643" cy="599962"/>
      </dsp:txXfrm>
    </dsp:sp>
    <dsp:sp modelId="{ECCF69BC-4BB5-4D84-934A-974201D2236A}">
      <dsp:nvSpPr>
        <dsp:cNvPr id="0" name=""/>
        <dsp:cNvSpPr/>
      </dsp:nvSpPr>
      <dsp:spPr>
        <a:xfrm>
          <a:off x="0" y="1501314"/>
          <a:ext cx="10515600" cy="5999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5A748-B389-4AAE-B1D9-3882B035B02D}">
      <dsp:nvSpPr>
        <dsp:cNvPr id="0" name=""/>
        <dsp:cNvSpPr/>
      </dsp:nvSpPr>
      <dsp:spPr>
        <a:xfrm>
          <a:off x="181488" y="1636305"/>
          <a:ext cx="329979" cy="329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3C0049-5442-49BB-AD47-803F99599129}">
      <dsp:nvSpPr>
        <dsp:cNvPr id="0" name=""/>
        <dsp:cNvSpPr/>
      </dsp:nvSpPr>
      <dsp:spPr>
        <a:xfrm>
          <a:off x="692956" y="1501314"/>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90000"/>
            </a:lnSpc>
            <a:spcBef>
              <a:spcPct val="0"/>
            </a:spcBef>
            <a:spcAft>
              <a:spcPct val="35000"/>
            </a:spcAft>
            <a:buNone/>
          </a:pPr>
          <a:r>
            <a:rPr lang="en-US" sz="1600" kern="1200"/>
            <a:t>The aim of this project is to analyze the Origin, Business Segment and Type of these MQLs – </a:t>
          </a:r>
          <a:r>
            <a:rPr lang="en-US" sz="1600" b="1" kern="1200"/>
            <a:t>Marketing Leads Analysis</a:t>
          </a:r>
          <a:endParaRPr lang="en-US" sz="1600" kern="1200"/>
        </a:p>
      </dsp:txBody>
      <dsp:txXfrm>
        <a:off x="692956" y="1501314"/>
        <a:ext cx="9822643" cy="599962"/>
      </dsp:txXfrm>
    </dsp:sp>
    <dsp:sp modelId="{8A2A2244-9C71-47CC-BCC4-8F136A49ED3E}">
      <dsp:nvSpPr>
        <dsp:cNvPr id="0" name=""/>
        <dsp:cNvSpPr/>
      </dsp:nvSpPr>
      <dsp:spPr>
        <a:xfrm>
          <a:off x="0" y="2251267"/>
          <a:ext cx="10515600" cy="5999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05549-11D9-4CF1-9682-FC96080AD186}">
      <dsp:nvSpPr>
        <dsp:cNvPr id="0" name=""/>
        <dsp:cNvSpPr/>
      </dsp:nvSpPr>
      <dsp:spPr>
        <a:xfrm>
          <a:off x="181488" y="2386258"/>
          <a:ext cx="329979" cy="3299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69886F-A351-421D-BEDF-0910C924D968}">
      <dsp:nvSpPr>
        <dsp:cNvPr id="0" name=""/>
        <dsp:cNvSpPr/>
      </dsp:nvSpPr>
      <dsp:spPr>
        <a:xfrm>
          <a:off x="692956" y="2251267"/>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90000"/>
            </a:lnSpc>
            <a:spcBef>
              <a:spcPct val="0"/>
            </a:spcBef>
            <a:spcAft>
              <a:spcPct val="35000"/>
            </a:spcAft>
            <a:buNone/>
          </a:pPr>
          <a:r>
            <a:rPr lang="en-US" sz="1600" kern="1200"/>
            <a:t>The 2</a:t>
          </a:r>
          <a:r>
            <a:rPr lang="en-US" sz="1600" kern="1200" baseline="30000"/>
            <a:t>nd</a:t>
          </a:r>
          <a:r>
            <a:rPr lang="en-US" sz="1600" kern="1200"/>
            <a:t> dataset used is the Brazilian E-commerce website dataset.</a:t>
          </a:r>
        </a:p>
      </dsp:txBody>
      <dsp:txXfrm>
        <a:off x="692956" y="2251267"/>
        <a:ext cx="9822643" cy="599962"/>
      </dsp:txXfrm>
    </dsp:sp>
    <dsp:sp modelId="{533B27D7-6CDF-411D-9D13-BA2C33D7E19E}">
      <dsp:nvSpPr>
        <dsp:cNvPr id="0" name=""/>
        <dsp:cNvSpPr/>
      </dsp:nvSpPr>
      <dsp:spPr>
        <a:xfrm>
          <a:off x="0" y="3001220"/>
          <a:ext cx="10515600" cy="5999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017EA2-D259-4484-8DB3-298B669227D2}">
      <dsp:nvSpPr>
        <dsp:cNvPr id="0" name=""/>
        <dsp:cNvSpPr/>
      </dsp:nvSpPr>
      <dsp:spPr>
        <a:xfrm>
          <a:off x="181488" y="3136211"/>
          <a:ext cx="329979" cy="3299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ED8FDE-5C50-4F8F-BE45-9A241F3D9A96}">
      <dsp:nvSpPr>
        <dsp:cNvPr id="0" name=""/>
        <dsp:cNvSpPr/>
      </dsp:nvSpPr>
      <dsp:spPr>
        <a:xfrm>
          <a:off x="692956" y="3001220"/>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90000"/>
            </a:lnSpc>
            <a:spcBef>
              <a:spcPct val="0"/>
            </a:spcBef>
            <a:spcAft>
              <a:spcPct val="35000"/>
            </a:spcAft>
            <a:buNone/>
          </a:pPr>
          <a:r>
            <a:rPr lang="en-US" sz="1600" kern="1200"/>
            <a:t>This dataset provides information about the sellers, customers, products, payments and orders. </a:t>
          </a:r>
        </a:p>
      </dsp:txBody>
      <dsp:txXfrm>
        <a:off x="692956" y="3001220"/>
        <a:ext cx="9822643" cy="599962"/>
      </dsp:txXfrm>
    </dsp:sp>
    <dsp:sp modelId="{E1927C48-3C70-4906-AFB0-6E0C6CD1CB8F}">
      <dsp:nvSpPr>
        <dsp:cNvPr id="0" name=""/>
        <dsp:cNvSpPr/>
      </dsp:nvSpPr>
      <dsp:spPr>
        <a:xfrm>
          <a:off x="0" y="3751173"/>
          <a:ext cx="10515600" cy="5999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84103-569F-4BA7-A06E-9CBB0CA98C21}">
      <dsp:nvSpPr>
        <dsp:cNvPr id="0" name=""/>
        <dsp:cNvSpPr/>
      </dsp:nvSpPr>
      <dsp:spPr>
        <a:xfrm>
          <a:off x="181488" y="3886165"/>
          <a:ext cx="329979" cy="3299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CACAC-7C3F-4C84-8333-EAF5F90B381A}">
      <dsp:nvSpPr>
        <dsp:cNvPr id="0" name=""/>
        <dsp:cNvSpPr/>
      </dsp:nvSpPr>
      <dsp:spPr>
        <a:xfrm>
          <a:off x="692956" y="3751173"/>
          <a:ext cx="9822643" cy="599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96" tIns="63496" rIns="63496" bIns="63496" numCol="1" spcCol="1270" anchor="ctr" anchorCtr="0">
          <a:noAutofit/>
        </a:bodyPr>
        <a:lstStyle/>
        <a:p>
          <a:pPr marL="0" lvl="0" indent="0" algn="l" defTabSz="711200">
            <a:lnSpc>
              <a:spcPct val="90000"/>
            </a:lnSpc>
            <a:spcBef>
              <a:spcPct val="0"/>
            </a:spcBef>
            <a:spcAft>
              <a:spcPct val="35000"/>
            </a:spcAft>
            <a:buNone/>
          </a:pPr>
          <a:r>
            <a:rPr lang="en-US" sz="1600" kern="1200"/>
            <a:t>We have generated reports for </a:t>
          </a:r>
          <a:r>
            <a:rPr lang="en-US" sz="1600" b="1" kern="1200"/>
            <a:t>Sales and Marketing Analysis </a:t>
          </a:r>
          <a:r>
            <a:rPr lang="en-US" sz="1600" kern="1200"/>
            <a:t>and </a:t>
          </a:r>
          <a:r>
            <a:rPr lang="en-US" sz="1600" b="1" kern="1200"/>
            <a:t>Finance and Operations Analysis</a:t>
          </a:r>
          <a:endParaRPr lang="en-US" sz="1600" kern="1200"/>
        </a:p>
      </dsp:txBody>
      <dsp:txXfrm>
        <a:off x="692956" y="3751173"/>
        <a:ext cx="9822643" cy="599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26E58-A816-47A6-9E15-4CBC8DD26FEB}">
      <dsp:nvSpPr>
        <dsp:cNvPr id="0" name=""/>
        <dsp:cNvSpPr/>
      </dsp:nvSpPr>
      <dsp:spPr>
        <a:xfrm>
          <a:off x="6126" y="1233550"/>
          <a:ext cx="2834971" cy="3478192"/>
        </a:xfrm>
        <a:prstGeom prst="roundRect">
          <a:avLst>
            <a:gd name="adj" fmla="val 5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t" anchorCtr="0">
          <a:noAutofit/>
        </a:bodyPr>
        <a:lstStyle/>
        <a:p>
          <a:pPr marL="0" lvl="0" indent="0" algn="r" defTabSz="1022350">
            <a:lnSpc>
              <a:spcPct val="90000"/>
            </a:lnSpc>
            <a:spcBef>
              <a:spcPct val="0"/>
            </a:spcBef>
            <a:spcAft>
              <a:spcPct val="35000"/>
            </a:spcAft>
            <a:buNone/>
          </a:pPr>
          <a:r>
            <a:rPr lang="en-US" sz="2300" i="1" kern="1200" dirty="0">
              <a:solidFill>
                <a:schemeClr val="accent1">
                  <a:lumMod val="75000"/>
                </a:schemeClr>
              </a:solidFill>
            </a:rPr>
            <a:t>Incoming Data</a:t>
          </a:r>
        </a:p>
      </dsp:txBody>
      <dsp:txXfrm rot="16200000">
        <a:off x="-1136434" y="2376112"/>
        <a:ext cx="2852118" cy="566994"/>
      </dsp:txXfrm>
    </dsp:sp>
    <dsp:sp modelId="{F983B225-DFCE-4F88-84A6-B16399AD63CB}">
      <dsp:nvSpPr>
        <dsp:cNvPr id="0" name=""/>
        <dsp:cNvSpPr/>
      </dsp:nvSpPr>
      <dsp:spPr>
        <a:xfrm>
          <a:off x="546575" y="1233550"/>
          <a:ext cx="2112053" cy="3478192"/>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09728" rIns="0" bIns="0" numCol="1" spcCol="1270" anchor="t" anchorCtr="0">
          <a:noAutofit/>
        </a:bodyPr>
        <a:lstStyle/>
        <a:p>
          <a:pPr marL="0" lvl="0" indent="0" algn="l" defTabSz="1422400">
            <a:lnSpc>
              <a:spcPct val="90000"/>
            </a:lnSpc>
            <a:spcBef>
              <a:spcPct val="0"/>
            </a:spcBef>
            <a:spcAft>
              <a:spcPct val="35000"/>
            </a:spcAft>
            <a:buNone/>
          </a:pPr>
          <a:r>
            <a:rPr lang="en-US" sz="3200" b="0" u="none" kern="1200" dirty="0"/>
            <a:t>Data Source</a:t>
          </a:r>
        </a:p>
      </dsp:txBody>
      <dsp:txXfrm>
        <a:off x="546575" y="1233550"/>
        <a:ext cx="2112053" cy="3478192"/>
      </dsp:txXfrm>
    </dsp:sp>
    <dsp:sp modelId="{7A2174A3-357E-45C9-92B7-823B1537F76F}">
      <dsp:nvSpPr>
        <dsp:cNvPr id="0" name=""/>
        <dsp:cNvSpPr/>
      </dsp:nvSpPr>
      <dsp:spPr>
        <a:xfrm>
          <a:off x="2927506" y="1233550"/>
          <a:ext cx="3144734" cy="3442108"/>
        </a:xfrm>
        <a:prstGeom prst="roundRect">
          <a:avLst>
            <a:gd name="adj" fmla="val 5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t" anchorCtr="0">
          <a:noAutofit/>
        </a:bodyPr>
        <a:lstStyle/>
        <a:p>
          <a:pPr marL="0" lvl="0" indent="0" algn="r" defTabSz="1022350">
            <a:lnSpc>
              <a:spcPct val="90000"/>
            </a:lnSpc>
            <a:spcBef>
              <a:spcPct val="0"/>
            </a:spcBef>
            <a:spcAft>
              <a:spcPct val="35000"/>
            </a:spcAft>
            <a:buNone/>
          </a:pPr>
          <a:r>
            <a:rPr lang="en-US" sz="2300" i="1" kern="1200" dirty="0">
              <a:solidFill>
                <a:schemeClr val="accent1">
                  <a:lumMod val="75000"/>
                </a:schemeClr>
              </a:solidFill>
            </a:rPr>
            <a:t>Initial Data Processing</a:t>
          </a:r>
        </a:p>
      </dsp:txBody>
      <dsp:txXfrm rot="16200000">
        <a:off x="1830715" y="2330341"/>
        <a:ext cx="2822528" cy="628946"/>
      </dsp:txXfrm>
    </dsp:sp>
    <dsp:sp modelId="{4D99756B-7391-4A8A-BEE8-E98A5DF64F25}">
      <dsp:nvSpPr>
        <dsp:cNvPr id="0" name=""/>
        <dsp:cNvSpPr/>
      </dsp:nvSpPr>
      <dsp:spPr>
        <a:xfrm rot="5400000">
          <a:off x="2722147" y="3588262"/>
          <a:ext cx="435406" cy="370323"/>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4471B9-3460-492B-94C9-29B7E14D8ED1}">
      <dsp:nvSpPr>
        <dsp:cNvPr id="0" name=""/>
        <dsp:cNvSpPr/>
      </dsp:nvSpPr>
      <dsp:spPr>
        <a:xfrm>
          <a:off x="3507449" y="1233550"/>
          <a:ext cx="2342826" cy="3442108"/>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09728" rIns="0" bIns="0" numCol="1" spcCol="1270" anchor="t" anchorCtr="0">
          <a:noAutofit/>
        </a:bodyPr>
        <a:lstStyle/>
        <a:p>
          <a:pPr marL="0" lvl="0" indent="0" algn="just" defTabSz="1422400">
            <a:lnSpc>
              <a:spcPct val="90000"/>
            </a:lnSpc>
            <a:spcBef>
              <a:spcPct val="0"/>
            </a:spcBef>
            <a:spcAft>
              <a:spcPct val="35000"/>
            </a:spcAft>
            <a:buNone/>
          </a:pPr>
          <a:r>
            <a:rPr lang="en-US" sz="3200" b="0" u="none" kern="1200" dirty="0"/>
            <a:t>Data Ingestion</a:t>
          </a:r>
        </a:p>
      </dsp:txBody>
      <dsp:txXfrm>
        <a:off x="3507449" y="1233550"/>
        <a:ext cx="2342826" cy="3442108"/>
      </dsp:txXfrm>
    </dsp:sp>
    <dsp:sp modelId="{360534C3-CC86-48D3-8FD9-A60350100E37}">
      <dsp:nvSpPr>
        <dsp:cNvPr id="0" name=""/>
        <dsp:cNvSpPr/>
      </dsp:nvSpPr>
      <dsp:spPr>
        <a:xfrm>
          <a:off x="6158649" y="1233550"/>
          <a:ext cx="2468820" cy="3399447"/>
        </a:xfrm>
        <a:prstGeom prst="roundRect">
          <a:avLst>
            <a:gd name="adj" fmla="val 5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t" anchorCtr="0">
          <a:noAutofit/>
        </a:bodyPr>
        <a:lstStyle/>
        <a:p>
          <a:pPr marL="0" lvl="0" indent="0" algn="r" defTabSz="1022350">
            <a:lnSpc>
              <a:spcPct val="90000"/>
            </a:lnSpc>
            <a:spcBef>
              <a:spcPct val="0"/>
            </a:spcBef>
            <a:spcAft>
              <a:spcPct val="35000"/>
            </a:spcAft>
            <a:buNone/>
          </a:pPr>
          <a:r>
            <a:rPr lang="en-US" sz="2300" i="1" kern="1200" dirty="0">
              <a:solidFill>
                <a:schemeClr val="accent1">
                  <a:lumMod val="75000"/>
                </a:schemeClr>
              </a:solidFill>
            </a:rPr>
            <a:t>Data Storage</a:t>
          </a:r>
        </a:p>
      </dsp:txBody>
      <dsp:txXfrm rot="16200000">
        <a:off x="5011758" y="2380441"/>
        <a:ext cx="2787546" cy="493764"/>
      </dsp:txXfrm>
    </dsp:sp>
    <dsp:sp modelId="{56565CCD-7DB2-4DC9-9B20-54E13FBEEF03}">
      <dsp:nvSpPr>
        <dsp:cNvPr id="0" name=""/>
        <dsp:cNvSpPr/>
      </dsp:nvSpPr>
      <dsp:spPr>
        <a:xfrm rot="5400000">
          <a:off x="5953290" y="3588262"/>
          <a:ext cx="435406" cy="370323"/>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FFB72-7F26-462E-9B19-7834F5EA5831}">
      <dsp:nvSpPr>
        <dsp:cNvPr id="0" name=""/>
        <dsp:cNvSpPr/>
      </dsp:nvSpPr>
      <dsp:spPr>
        <a:xfrm>
          <a:off x="6652413" y="1233550"/>
          <a:ext cx="1839271" cy="3399447"/>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09728" rIns="0" bIns="0" numCol="1" spcCol="1270" anchor="t" anchorCtr="0">
          <a:noAutofit/>
        </a:bodyPr>
        <a:lstStyle/>
        <a:p>
          <a:pPr marL="0" lvl="0" indent="0" algn="l" defTabSz="1422400">
            <a:lnSpc>
              <a:spcPct val="90000"/>
            </a:lnSpc>
            <a:spcBef>
              <a:spcPct val="0"/>
            </a:spcBef>
            <a:spcAft>
              <a:spcPct val="35000"/>
            </a:spcAft>
            <a:buNone/>
          </a:pPr>
          <a:r>
            <a:rPr lang="en-US" sz="3200" b="0" kern="1200" dirty="0"/>
            <a:t>Database</a:t>
          </a:r>
        </a:p>
      </dsp:txBody>
      <dsp:txXfrm>
        <a:off x="6652413" y="1233550"/>
        <a:ext cx="1839271" cy="3399447"/>
      </dsp:txXfrm>
    </dsp:sp>
    <dsp:sp modelId="{5415B392-C56E-4F30-A726-74E7A99E19C7}">
      <dsp:nvSpPr>
        <dsp:cNvPr id="0" name=""/>
        <dsp:cNvSpPr/>
      </dsp:nvSpPr>
      <dsp:spPr>
        <a:xfrm>
          <a:off x="8720005" y="1219744"/>
          <a:ext cx="2466154" cy="3422970"/>
        </a:xfrm>
        <a:prstGeom prst="roundRect">
          <a:avLst>
            <a:gd name="adj" fmla="val 5000"/>
          </a:avLst>
        </a:prstGeom>
        <a:no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0" tIns="78867" rIns="102235" bIns="0" numCol="1" spcCol="1270" anchor="t" anchorCtr="0">
          <a:noAutofit/>
        </a:bodyPr>
        <a:lstStyle/>
        <a:p>
          <a:pPr marL="0" lvl="0" indent="0" algn="r" defTabSz="1022350">
            <a:lnSpc>
              <a:spcPct val="90000"/>
            </a:lnSpc>
            <a:spcBef>
              <a:spcPct val="0"/>
            </a:spcBef>
            <a:spcAft>
              <a:spcPct val="35000"/>
            </a:spcAft>
            <a:buNone/>
          </a:pPr>
          <a:r>
            <a:rPr lang="en-US" sz="2300" i="1" kern="1200" dirty="0">
              <a:solidFill>
                <a:schemeClr val="accent1">
                  <a:lumMod val="75000"/>
                </a:schemeClr>
              </a:solidFill>
            </a:rPr>
            <a:t>Visualization </a:t>
          </a:r>
        </a:p>
      </dsp:txBody>
      <dsp:txXfrm rot="16200000">
        <a:off x="7563203" y="2376546"/>
        <a:ext cx="2806835" cy="493230"/>
      </dsp:txXfrm>
    </dsp:sp>
    <dsp:sp modelId="{65FF56E8-27A7-441C-BCAC-3318EC619361}">
      <dsp:nvSpPr>
        <dsp:cNvPr id="0" name=""/>
        <dsp:cNvSpPr/>
      </dsp:nvSpPr>
      <dsp:spPr>
        <a:xfrm rot="5400000">
          <a:off x="8548836" y="3549087"/>
          <a:ext cx="435406" cy="370323"/>
        </a:xfrm>
        <a:prstGeom prst="flowChartExtract">
          <a:avLst/>
        </a:prstGeom>
        <a:solidFill>
          <a:schemeClr val="lt1">
            <a:hueOff val="0"/>
            <a:satOff val="0"/>
            <a:lumOff val="0"/>
            <a:alpha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A2D7C52-95DB-443C-8553-0524EB007667}">
      <dsp:nvSpPr>
        <dsp:cNvPr id="0" name=""/>
        <dsp:cNvSpPr/>
      </dsp:nvSpPr>
      <dsp:spPr>
        <a:xfrm>
          <a:off x="9213429" y="1219744"/>
          <a:ext cx="1837284" cy="3422970"/>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09728" rIns="0" bIns="0" numCol="1" spcCol="1270" anchor="t" anchorCtr="0">
          <a:noAutofit/>
        </a:bodyPr>
        <a:lstStyle/>
        <a:p>
          <a:pPr marL="0" lvl="0" indent="0" algn="l" defTabSz="1422400">
            <a:lnSpc>
              <a:spcPct val="90000"/>
            </a:lnSpc>
            <a:spcBef>
              <a:spcPct val="0"/>
            </a:spcBef>
            <a:spcAft>
              <a:spcPct val="35000"/>
            </a:spcAft>
            <a:buNone/>
          </a:pPr>
          <a:r>
            <a:rPr lang="en-US" sz="3200" b="0" kern="1200" dirty="0"/>
            <a:t>Data Analysis</a:t>
          </a:r>
        </a:p>
      </dsp:txBody>
      <dsp:txXfrm>
        <a:off x="9213429" y="1219744"/>
        <a:ext cx="1837284" cy="3422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24916-5D06-404C-8FCA-01A855F2E4E0}">
      <dsp:nvSpPr>
        <dsp:cNvPr id="0" name=""/>
        <dsp:cNvSpPr/>
      </dsp:nvSpPr>
      <dsp:spPr>
        <a:xfrm>
          <a:off x="199445" y="788430"/>
          <a:ext cx="910962" cy="9109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73168F-919D-4B51-9514-850F667AE2C6}">
      <dsp:nvSpPr>
        <dsp:cNvPr id="0" name=""/>
        <dsp:cNvSpPr/>
      </dsp:nvSpPr>
      <dsp:spPr>
        <a:xfrm>
          <a:off x="390747" y="979732"/>
          <a:ext cx="528358" cy="528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D95B51-F207-4734-99D4-64784AE1DDC1}">
      <dsp:nvSpPr>
        <dsp:cNvPr id="0" name=""/>
        <dsp:cNvSpPr/>
      </dsp:nvSpPr>
      <dsp:spPr>
        <a:xfrm>
          <a:off x="1305613" y="788430"/>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Issue - Python version issue while installing Cassandra</a:t>
          </a:r>
          <a:endParaRPr lang="en-US" sz="1400" kern="1200" dirty="0"/>
        </a:p>
      </dsp:txBody>
      <dsp:txXfrm>
        <a:off x="1305613" y="788430"/>
        <a:ext cx="2147267" cy="910962"/>
      </dsp:txXfrm>
    </dsp:sp>
    <dsp:sp modelId="{911ACE0A-EAC3-433C-A867-6ABB61EA47B1}">
      <dsp:nvSpPr>
        <dsp:cNvPr id="0" name=""/>
        <dsp:cNvSpPr/>
      </dsp:nvSpPr>
      <dsp:spPr>
        <a:xfrm>
          <a:off x="3827026" y="788430"/>
          <a:ext cx="910962" cy="9109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19573-1C96-4148-AAC0-10B045FBBA84}">
      <dsp:nvSpPr>
        <dsp:cNvPr id="0" name=""/>
        <dsp:cNvSpPr/>
      </dsp:nvSpPr>
      <dsp:spPr>
        <a:xfrm>
          <a:off x="4018328" y="979732"/>
          <a:ext cx="528358" cy="528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0F3D6-51DD-46F7-8916-98FED270F8AB}">
      <dsp:nvSpPr>
        <dsp:cNvPr id="0" name=""/>
        <dsp:cNvSpPr/>
      </dsp:nvSpPr>
      <dsp:spPr>
        <a:xfrm>
          <a:off x="4933195" y="788430"/>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Issue - Null values in the dataset</a:t>
          </a:r>
        </a:p>
      </dsp:txBody>
      <dsp:txXfrm>
        <a:off x="4933195" y="788430"/>
        <a:ext cx="2147267" cy="910962"/>
      </dsp:txXfrm>
    </dsp:sp>
    <dsp:sp modelId="{49BF9A5F-548B-4C0C-A567-20A96BED01CA}">
      <dsp:nvSpPr>
        <dsp:cNvPr id="0" name=""/>
        <dsp:cNvSpPr/>
      </dsp:nvSpPr>
      <dsp:spPr>
        <a:xfrm>
          <a:off x="7454608" y="788430"/>
          <a:ext cx="910962" cy="9109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E7417-A106-41A5-9144-89AD55448A61}">
      <dsp:nvSpPr>
        <dsp:cNvPr id="0" name=""/>
        <dsp:cNvSpPr/>
      </dsp:nvSpPr>
      <dsp:spPr>
        <a:xfrm>
          <a:off x="7645910" y="979732"/>
          <a:ext cx="528358" cy="528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930E92-D902-4111-A190-7446E6D68B8B}">
      <dsp:nvSpPr>
        <dsp:cNvPr id="0" name=""/>
        <dsp:cNvSpPr/>
      </dsp:nvSpPr>
      <dsp:spPr>
        <a:xfrm>
          <a:off x="8560776" y="788430"/>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Risk - Joining to geospatial dataset due to various latitude and longitude values for a single zip code</a:t>
          </a:r>
        </a:p>
      </dsp:txBody>
      <dsp:txXfrm>
        <a:off x="8560776" y="788430"/>
        <a:ext cx="2147267" cy="910962"/>
      </dsp:txXfrm>
    </dsp:sp>
    <dsp:sp modelId="{08947B91-C346-4CFB-981F-CFD338E54E0E}">
      <dsp:nvSpPr>
        <dsp:cNvPr id="0" name=""/>
        <dsp:cNvSpPr/>
      </dsp:nvSpPr>
      <dsp:spPr>
        <a:xfrm>
          <a:off x="199445" y="2395529"/>
          <a:ext cx="910962" cy="91096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D348A-1DB7-49D4-BF98-D0E977BFF865}">
      <dsp:nvSpPr>
        <dsp:cNvPr id="0" name=""/>
        <dsp:cNvSpPr/>
      </dsp:nvSpPr>
      <dsp:spPr>
        <a:xfrm>
          <a:off x="390747" y="2586832"/>
          <a:ext cx="528358" cy="5283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65E68D-496C-4D0F-8133-0DE79FC50651}">
      <dsp:nvSpPr>
        <dsp:cNvPr id="0" name=""/>
        <dsp:cNvSpPr/>
      </dsp:nvSpPr>
      <dsp:spPr>
        <a:xfrm>
          <a:off x="1305613" y="2395529"/>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Issue - Connector issues for Cassandra and </a:t>
          </a:r>
          <a:r>
            <a:rPr lang="en-US" sz="1400" kern="1200" dirty="0" err="1"/>
            <a:t>PowerBI</a:t>
          </a:r>
          <a:endParaRPr lang="en-US" sz="1400" kern="1200" dirty="0"/>
        </a:p>
      </dsp:txBody>
      <dsp:txXfrm>
        <a:off x="1305613" y="2395529"/>
        <a:ext cx="2147267" cy="910962"/>
      </dsp:txXfrm>
    </dsp:sp>
    <dsp:sp modelId="{B52721A6-D5A0-48EF-B08A-5B0AFF5430A3}">
      <dsp:nvSpPr>
        <dsp:cNvPr id="0" name=""/>
        <dsp:cNvSpPr/>
      </dsp:nvSpPr>
      <dsp:spPr>
        <a:xfrm>
          <a:off x="3827026" y="2395529"/>
          <a:ext cx="910962" cy="91096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7B53E-3645-4249-9F59-395FFD11EF10}">
      <dsp:nvSpPr>
        <dsp:cNvPr id="0" name=""/>
        <dsp:cNvSpPr/>
      </dsp:nvSpPr>
      <dsp:spPr>
        <a:xfrm>
          <a:off x="4018328" y="2586832"/>
          <a:ext cx="528358" cy="5283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E9813E-6C42-4F4B-B69E-61488C29734D}">
      <dsp:nvSpPr>
        <dsp:cNvPr id="0" name=""/>
        <dsp:cNvSpPr/>
      </dsp:nvSpPr>
      <dsp:spPr>
        <a:xfrm>
          <a:off x="4933195" y="2395529"/>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Issue - Transforming data in </a:t>
          </a:r>
          <a:r>
            <a:rPr lang="en-US" sz="1400" kern="1200" dirty="0" err="1"/>
            <a:t>PowerBI</a:t>
          </a:r>
          <a:r>
            <a:rPr lang="en-US" sz="1400" kern="1200" dirty="0"/>
            <a:t> </a:t>
          </a:r>
        </a:p>
      </dsp:txBody>
      <dsp:txXfrm>
        <a:off x="4933195" y="2395529"/>
        <a:ext cx="2147267" cy="9109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8A81-C35C-4AF6-AAD3-F00D4E91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0C46C8-12CA-4E2E-B9AF-00938B72CE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73BF1-5C71-4E92-B233-7BB7788005FB}"/>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5" name="Footer Placeholder 4">
            <a:extLst>
              <a:ext uri="{FF2B5EF4-FFF2-40B4-BE49-F238E27FC236}">
                <a16:creationId xmlns:a16="http://schemas.microsoft.com/office/drawing/2014/main" id="{8ADAEDE5-3DBA-4D5D-A63D-191812763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E7F51E-0E23-4138-9F59-0B925A805215}"/>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320345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2FC4-97D8-4406-957D-B537328070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2AD902-0A1D-4F89-9584-4EBB3BCE8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DE9FE-E8B8-4AF2-B7B9-742B1FE3D236}"/>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5" name="Footer Placeholder 4">
            <a:extLst>
              <a:ext uri="{FF2B5EF4-FFF2-40B4-BE49-F238E27FC236}">
                <a16:creationId xmlns:a16="http://schemas.microsoft.com/office/drawing/2014/main" id="{10D4BB4B-FE9E-4139-A4F9-EFF976B03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B14DE-D5A5-4264-A1FB-481B1418148F}"/>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1092595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25AE0B-8F4F-46AA-9F51-72537DB33F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57BEC8-34D5-4F1E-80B3-31573F37F7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5161C-B13D-4DB8-8FA2-C3F945075018}"/>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5" name="Footer Placeholder 4">
            <a:extLst>
              <a:ext uri="{FF2B5EF4-FFF2-40B4-BE49-F238E27FC236}">
                <a16:creationId xmlns:a16="http://schemas.microsoft.com/office/drawing/2014/main" id="{3E8A5D64-299F-4F3F-B586-324127C84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D55C1-CB98-45D3-B148-1B965184B52D}"/>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2126412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76E1-D36F-4348-87CA-F8640EDFF2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80DD61-8F82-4426-802E-A5517851E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84FF2-16EF-428F-AC15-91D79252C340}"/>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5" name="Footer Placeholder 4">
            <a:extLst>
              <a:ext uri="{FF2B5EF4-FFF2-40B4-BE49-F238E27FC236}">
                <a16:creationId xmlns:a16="http://schemas.microsoft.com/office/drawing/2014/main" id="{2BD6B0B4-E36A-4060-ABC5-2B01B9AF0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EB4A3-3DC1-43F3-A7D9-1CEFBD53CF3B}"/>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1227695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487F-ABF0-41F4-8435-9B27F0DD6B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C6C938-62F0-4403-A9AE-89270672C5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107A2-0DA9-4AF7-BF71-5B8323E37031}"/>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5" name="Footer Placeholder 4">
            <a:extLst>
              <a:ext uri="{FF2B5EF4-FFF2-40B4-BE49-F238E27FC236}">
                <a16:creationId xmlns:a16="http://schemas.microsoft.com/office/drawing/2014/main" id="{18FB6293-BA05-46F6-BFEB-523C33FE5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762C1-55FF-4B22-BFD5-C6154EFE35EC}"/>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1969176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965A-46AB-42F0-AD5B-6A550A241C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67EC6B-BA44-4524-934F-9A06B588E8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79EF1D-B8B2-43CC-B916-4F24DCA6F6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231A7D-C00E-4F2B-87EC-38572DE0715A}"/>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6" name="Footer Placeholder 5">
            <a:extLst>
              <a:ext uri="{FF2B5EF4-FFF2-40B4-BE49-F238E27FC236}">
                <a16:creationId xmlns:a16="http://schemas.microsoft.com/office/drawing/2014/main" id="{7AB4C00C-E462-4EB5-8A0D-6284EC7AA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9523BF-4B50-4C53-86DB-5A649B0799B4}"/>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4191604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2C421-E033-421A-A11C-8786FA9FED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681A05-3677-4D6E-B552-B8DF074125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3E428B-FF9C-4E27-9922-24C66B8163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A00603-E2CC-4549-BCDB-8D6BA075F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A15D83-3463-49DA-8ECE-CC8AE020D0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FA7C81-7963-4EC8-9FF1-DBC1847812AE}"/>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8" name="Footer Placeholder 7">
            <a:extLst>
              <a:ext uri="{FF2B5EF4-FFF2-40B4-BE49-F238E27FC236}">
                <a16:creationId xmlns:a16="http://schemas.microsoft.com/office/drawing/2014/main" id="{73C51204-B9D4-4A14-9662-7D2072DDF0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7E72D8-A385-43CD-834D-CBF9A5E53198}"/>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1143507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2B1AB-4CEA-4C12-8DBA-BD2603E31C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169134-E510-4CDE-934B-FFA5C9EC3D33}"/>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4" name="Footer Placeholder 3">
            <a:extLst>
              <a:ext uri="{FF2B5EF4-FFF2-40B4-BE49-F238E27FC236}">
                <a16:creationId xmlns:a16="http://schemas.microsoft.com/office/drawing/2014/main" id="{683A906F-6A5E-44BC-B8F1-8C9ACD0B0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045BAA-2617-4134-9E2D-17A2A62A448D}"/>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686225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2E2A9-5AA1-46A6-A58E-14BD8B9E0659}"/>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3" name="Footer Placeholder 2">
            <a:extLst>
              <a:ext uri="{FF2B5EF4-FFF2-40B4-BE49-F238E27FC236}">
                <a16:creationId xmlns:a16="http://schemas.microsoft.com/office/drawing/2014/main" id="{4512A4DA-3230-4995-813B-4AAFDE65EE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0B4FCC-8B2C-43E0-956C-3545C61A4EF7}"/>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3027774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65D09-FC04-42BF-88A4-BF76A3921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F09F3-BD1B-4744-AD1E-3B47C83762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426B66-C8FB-4E39-B218-3E1E32903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2F66D3-F634-4D87-8247-350CB65C673D}"/>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6" name="Footer Placeholder 5">
            <a:extLst>
              <a:ext uri="{FF2B5EF4-FFF2-40B4-BE49-F238E27FC236}">
                <a16:creationId xmlns:a16="http://schemas.microsoft.com/office/drawing/2014/main" id="{509F636F-8B38-4A86-B82B-46253D6DB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A3D0AB-AA2E-44B6-ADC8-507D7DD627DB}"/>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150347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A69F-FF91-4E0F-8136-402893620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E80755-8F93-4134-81DB-170D4D5925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022981-4205-4E30-AEBB-ADA5B166B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5689E8-8F4D-4359-B0A9-B3CFCEC53C33}"/>
              </a:ext>
            </a:extLst>
          </p:cNvPr>
          <p:cNvSpPr>
            <a:spLocks noGrp="1"/>
          </p:cNvSpPr>
          <p:nvPr>
            <p:ph type="dt" sz="half" idx="10"/>
          </p:nvPr>
        </p:nvSpPr>
        <p:spPr/>
        <p:txBody>
          <a:bodyPr/>
          <a:lstStyle/>
          <a:p>
            <a:fld id="{6E742302-2FDA-49BC-A080-9135D4584545}" type="datetimeFigureOut">
              <a:rPr lang="en-US" smtClean="0"/>
              <a:t>4/10/2020</a:t>
            </a:fld>
            <a:endParaRPr lang="en-US"/>
          </a:p>
        </p:txBody>
      </p:sp>
      <p:sp>
        <p:nvSpPr>
          <p:cNvPr id="6" name="Footer Placeholder 5">
            <a:extLst>
              <a:ext uri="{FF2B5EF4-FFF2-40B4-BE49-F238E27FC236}">
                <a16:creationId xmlns:a16="http://schemas.microsoft.com/office/drawing/2014/main" id="{7A9D8A0D-F280-44DE-A92C-ECAFA06F7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2550AE-1862-4336-A8BC-FB1D6824C6DE}"/>
              </a:ext>
            </a:extLst>
          </p:cNvPr>
          <p:cNvSpPr>
            <a:spLocks noGrp="1"/>
          </p:cNvSpPr>
          <p:nvPr>
            <p:ph type="sldNum" sz="quarter" idx="12"/>
          </p:nvPr>
        </p:nvSpPr>
        <p:spPr/>
        <p:txBody>
          <a:bodyPr/>
          <a:lstStyle/>
          <a:p>
            <a:fld id="{49546EE5-F611-4DE1-BAA0-29667224B0AA}" type="slidenum">
              <a:rPr lang="en-US" smtClean="0"/>
              <a:t>‹#›</a:t>
            </a:fld>
            <a:endParaRPr lang="en-US"/>
          </a:p>
        </p:txBody>
      </p:sp>
    </p:spTree>
    <p:extLst>
      <p:ext uri="{BB962C8B-B14F-4D97-AF65-F5344CB8AC3E}">
        <p14:creationId xmlns:p14="http://schemas.microsoft.com/office/powerpoint/2010/main" val="3353445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F62C90-3F07-434E-A9E3-5DD07D84EB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9BE6B8-2B2C-4FE7-9DD2-1965179F4C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29D86-D2D1-4034-AB1B-A9CD127603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42302-2FDA-49BC-A080-9135D4584545}" type="datetimeFigureOut">
              <a:rPr lang="en-US" smtClean="0"/>
              <a:t>4/10/2020</a:t>
            </a:fld>
            <a:endParaRPr lang="en-US"/>
          </a:p>
        </p:txBody>
      </p:sp>
      <p:sp>
        <p:nvSpPr>
          <p:cNvPr id="5" name="Footer Placeholder 4">
            <a:extLst>
              <a:ext uri="{FF2B5EF4-FFF2-40B4-BE49-F238E27FC236}">
                <a16:creationId xmlns:a16="http://schemas.microsoft.com/office/drawing/2014/main" id="{925C1951-0E0B-4928-817D-58CC10E740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4918C7-DEAD-439D-8DAC-3B0C6169C4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546EE5-F611-4DE1-BAA0-29667224B0AA}" type="slidenum">
              <a:rPr lang="en-US" smtClean="0"/>
              <a:t>‹#›</a:t>
            </a:fld>
            <a:endParaRPr lang="en-US"/>
          </a:p>
        </p:txBody>
      </p:sp>
    </p:spTree>
    <p:extLst>
      <p:ext uri="{BB962C8B-B14F-4D97-AF65-F5344CB8AC3E}">
        <p14:creationId xmlns:p14="http://schemas.microsoft.com/office/powerpoint/2010/main" val="3320974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sv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sv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olistbr/marketing-funnel-olist" TargetMode="External"/><Relationship Id="rId2" Type="http://schemas.openxmlformats.org/officeDocument/2006/relationships/hyperlink" Target="http://www.olist.com/" TargetMode="Externa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kaggle.com/olistbr/brazilian-ecommerce/home#olist_customers_dataset.csv"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oracle.com/technetwork/java/javase/downloads/jre8-downloads-2133155.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python.org/downloads/release/python-2716/"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apache.org/dyn/closer.cgi?path=/thrift/0.12.0/thrift-0.12.0.ex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jpg"/><Relationship Id="rId3" Type="http://schemas.openxmlformats.org/officeDocument/2006/relationships/diagramLayout" Target="../diagrams/layout2.xml"/><Relationship Id="rId7" Type="http://schemas.openxmlformats.org/officeDocument/2006/relationships/image" Target="../media/image22.jpg"/><Relationship Id="rId12"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18.png"/><Relationship Id="rId5" Type="http://schemas.openxmlformats.org/officeDocument/2006/relationships/diagramColors" Target="../diagrams/colors2.xml"/><Relationship Id="rId15" Type="http://schemas.openxmlformats.org/officeDocument/2006/relationships/image" Target="../media/image16.png"/><Relationship Id="rId10" Type="http://schemas.openxmlformats.org/officeDocument/2006/relationships/image" Target="../media/image24.png"/><Relationship Id="rId4" Type="http://schemas.openxmlformats.org/officeDocument/2006/relationships/diagramQuickStyle" Target="../diagrams/quickStyle2.xml"/><Relationship Id="rId9" Type="http://schemas.openxmlformats.org/officeDocument/2006/relationships/image" Target="../media/image17.png"/><Relationship Id="rId14" Type="http://schemas.openxmlformats.org/officeDocument/2006/relationships/image" Target="../media/image26.pn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3A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CC798B-C158-4103-9021-B307D6A58987}"/>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latin typeface="+mj-lt"/>
                <a:ea typeface="+mj-ea"/>
                <a:cs typeface="+mj-cs"/>
              </a:rPr>
              <a:t>OLIST MARKETING DATASET ANALYSIS</a:t>
            </a:r>
          </a:p>
        </p:txBody>
      </p:sp>
      <p:pic>
        <p:nvPicPr>
          <p:cNvPr id="2" name="Picture 1">
            <a:extLst>
              <a:ext uri="{FF2B5EF4-FFF2-40B4-BE49-F238E27FC236}">
                <a16:creationId xmlns:a16="http://schemas.microsoft.com/office/drawing/2014/main" id="{AC2EAE17-9D1E-4FE8-AC1D-0C6E84559B65}"/>
              </a:ext>
            </a:extLst>
          </p:cNvPr>
          <p:cNvPicPr>
            <a:picLocks noChangeAspect="1"/>
          </p:cNvPicPr>
          <p:nvPr/>
        </p:nvPicPr>
        <p:blipFill>
          <a:blip r:embed="rId2"/>
          <a:stretch>
            <a:fillRect/>
          </a:stretch>
        </p:blipFill>
        <p:spPr>
          <a:xfrm>
            <a:off x="4038600" y="1836916"/>
            <a:ext cx="7188199" cy="3180778"/>
          </a:xfrm>
          <a:prstGeom prst="rect">
            <a:avLst/>
          </a:prstGeom>
        </p:spPr>
      </p:pic>
    </p:spTree>
    <p:extLst>
      <p:ext uri="{BB962C8B-B14F-4D97-AF65-F5344CB8AC3E}">
        <p14:creationId xmlns:p14="http://schemas.microsoft.com/office/powerpoint/2010/main" val="1933824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5AD9BF-91E0-4238-8158-10980B5C388E}"/>
              </a:ext>
            </a:extLst>
          </p:cNvPr>
          <p:cNvPicPr>
            <a:picLocks noChangeAspect="1"/>
          </p:cNvPicPr>
          <p:nvPr/>
        </p:nvPicPr>
        <p:blipFill>
          <a:blip r:embed="rId2"/>
          <a:stretch>
            <a:fillRect/>
          </a:stretch>
        </p:blipFill>
        <p:spPr>
          <a:xfrm>
            <a:off x="1800611" y="1115328"/>
            <a:ext cx="8590777" cy="5433975"/>
          </a:xfrm>
          <a:prstGeom prst="rect">
            <a:avLst/>
          </a:prstGeom>
        </p:spPr>
      </p:pic>
      <p:sp>
        <p:nvSpPr>
          <p:cNvPr id="3" name="TextBox 2">
            <a:extLst>
              <a:ext uri="{FF2B5EF4-FFF2-40B4-BE49-F238E27FC236}">
                <a16:creationId xmlns:a16="http://schemas.microsoft.com/office/drawing/2014/main" id="{BB5F8495-84FC-4E3D-AED4-07D7A50592AB}"/>
              </a:ext>
            </a:extLst>
          </p:cNvPr>
          <p:cNvSpPr txBox="1"/>
          <p:nvPr/>
        </p:nvSpPr>
        <p:spPr>
          <a:xfrm>
            <a:off x="4924746" y="308697"/>
            <a:ext cx="2342508" cy="646331"/>
          </a:xfrm>
          <a:prstGeom prst="rect">
            <a:avLst/>
          </a:prstGeom>
          <a:noFill/>
        </p:spPr>
        <p:txBody>
          <a:bodyPr wrap="square" rtlCol="0">
            <a:spAutoFit/>
          </a:bodyPr>
          <a:lstStyle/>
          <a:p>
            <a:r>
              <a:rPr lang="en-US" sz="3600" b="1" dirty="0"/>
              <a:t>TIMESHEET</a:t>
            </a:r>
          </a:p>
        </p:txBody>
      </p:sp>
    </p:spTree>
    <p:extLst>
      <p:ext uri="{BB962C8B-B14F-4D97-AF65-F5344CB8AC3E}">
        <p14:creationId xmlns:p14="http://schemas.microsoft.com/office/powerpoint/2010/main" val="26668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6E87-0A58-4568-8459-D0CB731A3246}"/>
              </a:ext>
            </a:extLst>
          </p:cNvPr>
          <p:cNvSpPr>
            <a:spLocks noGrp="1"/>
          </p:cNvSpPr>
          <p:nvPr>
            <p:ph type="title"/>
          </p:nvPr>
        </p:nvSpPr>
        <p:spPr/>
        <p:txBody>
          <a:bodyPr/>
          <a:lstStyle/>
          <a:p>
            <a:pPr algn="ctr"/>
            <a:r>
              <a:rPr lang="en-US" b="1" dirty="0"/>
              <a:t>END USERS</a:t>
            </a:r>
          </a:p>
        </p:txBody>
      </p:sp>
      <p:sp>
        <p:nvSpPr>
          <p:cNvPr id="3" name="Content Placeholder 2">
            <a:extLst>
              <a:ext uri="{FF2B5EF4-FFF2-40B4-BE49-F238E27FC236}">
                <a16:creationId xmlns:a16="http://schemas.microsoft.com/office/drawing/2014/main" id="{AFFAA20A-8788-42F4-9C66-4D86435ED4C7}"/>
              </a:ext>
            </a:extLst>
          </p:cNvPr>
          <p:cNvSpPr>
            <a:spLocks noGrp="1"/>
          </p:cNvSpPr>
          <p:nvPr>
            <p:ph sz="half" idx="1"/>
          </p:nvPr>
        </p:nvSpPr>
        <p:spPr/>
        <p:txBody>
          <a:bodyPr/>
          <a:lstStyle/>
          <a:p>
            <a:endParaRPr lang="en-US" dirty="0"/>
          </a:p>
          <a:p>
            <a:endParaRPr lang="en-US" dirty="0"/>
          </a:p>
          <a:p>
            <a:endParaRPr lang="en-US" dirty="0"/>
          </a:p>
          <a:p>
            <a:pPr marL="0" indent="0" algn="ctr">
              <a:buNone/>
            </a:pPr>
            <a:r>
              <a:rPr lang="en-US" sz="2400" dirty="0"/>
              <a:t>E-commerce website Marketing team</a:t>
            </a:r>
          </a:p>
          <a:p>
            <a:pPr marL="0" indent="0" algn="ctr">
              <a:buNone/>
            </a:pPr>
            <a:r>
              <a:rPr lang="en-US" sz="2400" dirty="0"/>
              <a:t>E-commerce website’s Financial team</a:t>
            </a:r>
          </a:p>
          <a:p>
            <a:pPr marL="0" indent="0">
              <a:buNone/>
            </a:pPr>
            <a:endParaRPr lang="en-US" dirty="0"/>
          </a:p>
        </p:txBody>
      </p:sp>
      <p:sp>
        <p:nvSpPr>
          <p:cNvPr id="8" name="Content Placeholder 7">
            <a:extLst>
              <a:ext uri="{FF2B5EF4-FFF2-40B4-BE49-F238E27FC236}">
                <a16:creationId xmlns:a16="http://schemas.microsoft.com/office/drawing/2014/main" id="{88C90422-3D55-4E4B-8220-8F06F45CAE1F}"/>
              </a:ext>
            </a:extLst>
          </p:cNvPr>
          <p:cNvSpPr>
            <a:spLocks noGrp="1"/>
          </p:cNvSpPr>
          <p:nvPr>
            <p:ph sz="half" idx="2"/>
          </p:nvPr>
        </p:nvSpPr>
        <p:spPr/>
        <p:txBody>
          <a:bodyPr/>
          <a:lstStyle/>
          <a:p>
            <a:endParaRPr lang="en-US" dirty="0"/>
          </a:p>
          <a:p>
            <a:endParaRPr lang="en-US" dirty="0"/>
          </a:p>
          <a:p>
            <a:pPr marL="0" indent="0">
              <a:buNone/>
            </a:pPr>
            <a:endParaRPr lang="en-US" dirty="0"/>
          </a:p>
          <a:p>
            <a:pPr marL="0" indent="0" algn="ctr">
              <a:buNone/>
            </a:pPr>
            <a:r>
              <a:rPr lang="en-US" sz="2400" dirty="0"/>
              <a:t>Sellers’ marketing team</a:t>
            </a:r>
          </a:p>
          <a:p>
            <a:pPr marL="0" indent="0" algn="ctr">
              <a:buNone/>
            </a:pPr>
            <a:r>
              <a:rPr lang="en-US" sz="2400" dirty="0"/>
              <a:t>Sellers’ advertising and Sales teams</a:t>
            </a:r>
          </a:p>
          <a:p>
            <a:pPr marL="0" indent="0">
              <a:buNone/>
            </a:pPr>
            <a:endParaRPr lang="en-US" dirty="0"/>
          </a:p>
        </p:txBody>
      </p:sp>
      <p:pic>
        <p:nvPicPr>
          <p:cNvPr id="10" name="Graphic 9" descr="Group brainstorm">
            <a:extLst>
              <a:ext uri="{FF2B5EF4-FFF2-40B4-BE49-F238E27FC236}">
                <a16:creationId xmlns:a16="http://schemas.microsoft.com/office/drawing/2014/main" id="{D048FCD6-9B63-4FEC-8036-5F28611E61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14625" y="1978025"/>
            <a:ext cx="914400" cy="914400"/>
          </a:xfrm>
          <a:prstGeom prst="rect">
            <a:avLst/>
          </a:prstGeom>
        </p:spPr>
      </p:pic>
      <p:pic>
        <p:nvPicPr>
          <p:cNvPr id="12" name="Graphic 11" descr="Classroom">
            <a:extLst>
              <a:ext uri="{FF2B5EF4-FFF2-40B4-BE49-F238E27FC236}">
                <a16:creationId xmlns:a16="http://schemas.microsoft.com/office/drawing/2014/main" id="{F5305344-BFA0-43E9-B419-D6DF973558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05775" y="1978025"/>
            <a:ext cx="914400" cy="914400"/>
          </a:xfrm>
          <a:prstGeom prst="rect">
            <a:avLst/>
          </a:prstGeom>
        </p:spPr>
      </p:pic>
    </p:spTree>
    <p:extLst>
      <p:ext uri="{BB962C8B-B14F-4D97-AF65-F5344CB8AC3E}">
        <p14:creationId xmlns:p14="http://schemas.microsoft.com/office/powerpoint/2010/main" val="401544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CC2C453-032E-43B3-AA92-91B2FDE1B054}"/>
              </a:ext>
            </a:extLst>
          </p:cNvPr>
          <p:cNvSpPr>
            <a:spLocks noGrp="1"/>
          </p:cNvSpPr>
          <p:nvPr>
            <p:ph type="title"/>
          </p:nvPr>
        </p:nvSpPr>
        <p:spPr>
          <a:xfrm>
            <a:off x="1812897" y="518649"/>
            <a:ext cx="9882278" cy="1067634"/>
          </a:xfrm>
        </p:spPr>
        <p:txBody>
          <a:bodyPr anchor="ctr">
            <a:normAutofit/>
          </a:bodyPr>
          <a:lstStyle/>
          <a:p>
            <a:r>
              <a:rPr lang="en-US"/>
              <a:t>Risks and Issues</a:t>
            </a:r>
          </a:p>
        </p:txBody>
      </p:sp>
      <p:grpSp>
        <p:nvGrpSpPr>
          <p:cNvPr id="11" name="Group 14">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6"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Content Placeholder 5">
            <a:extLst>
              <a:ext uri="{FF2B5EF4-FFF2-40B4-BE49-F238E27FC236}">
                <a16:creationId xmlns:a16="http://schemas.microsoft.com/office/drawing/2014/main" id="{83B07C30-2FB0-4AC4-A666-5EBC4B5F25AD}"/>
              </a:ext>
            </a:extLst>
          </p:cNvPr>
          <p:cNvGraphicFramePr>
            <a:graphicFrameLocks noGrp="1"/>
          </p:cNvGraphicFramePr>
          <p:nvPr>
            <p:ph idx="1"/>
            <p:extLst>
              <p:ext uri="{D42A27DB-BD31-4B8C-83A1-F6EECF244321}">
                <p14:modId xmlns:p14="http://schemas.microsoft.com/office/powerpoint/2010/main" val="2786670248"/>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393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0C988C-FAAD-4B22-8BA7-6B5DEFD8D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0C4F7F-2D62-43B1-B08A-8AAE3B0B7BCE}"/>
              </a:ext>
            </a:extLst>
          </p:cNvPr>
          <p:cNvSpPr>
            <a:spLocks noGrp="1"/>
          </p:cNvSpPr>
          <p:nvPr>
            <p:ph type="title"/>
          </p:nvPr>
        </p:nvSpPr>
        <p:spPr>
          <a:xfrm>
            <a:off x="838201" y="373946"/>
            <a:ext cx="5114150" cy="1325563"/>
          </a:xfrm>
        </p:spPr>
        <p:txBody>
          <a:bodyPr vert="horz" lIns="91440" tIns="45720" rIns="91440" bIns="45720" rtlCol="0" anchor="ctr">
            <a:normAutofit/>
          </a:bodyPr>
          <a:lstStyle/>
          <a:p>
            <a:r>
              <a:rPr lang="en-US" sz="4100" b="1"/>
              <a:t>RESOLVING ENCOUNTERED ISSUES</a:t>
            </a:r>
          </a:p>
        </p:txBody>
      </p:sp>
      <p:sp>
        <p:nvSpPr>
          <p:cNvPr id="4" name="TextBox 3">
            <a:extLst>
              <a:ext uri="{FF2B5EF4-FFF2-40B4-BE49-F238E27FC236}">
                <a16:creationId xmlns:a16="http://schemas.microsoft.com/office/drawing/2014/main" id="{53313E23-775B-4EA3-87CD-CDDFC23C705C}"/>
              </a:ext>
            </a:extLst>
          </p:cNvPr>
          <p:cNvSpPr txBox="1"/>
          <p:nvPr/>
        </p:nvSpPr>
        <p:spPr>
          <a:xfrm>
            <a:off x="838201" y="1825625"/>
            <a:ext cx="5114150" cy="4351338"/>
          </a:xfrm>
        </p:spPr>
        <p:txBody>
          <a:bodyPr vert="horz" lIns="91440" tIns="45720" rIns="91440" bIns="45720" rtlCol="0">
            <a:normAutofit/>
          </a:bodyPr>
          <a:lstStyle/>
          <a:p>
            <a:pPr>
              <a:lnSpc>
                <a:spcPct val="90000"/>
              </a:lnSpc>
              <a:spcAft>
                <a:spcPts val="600"/>
              </a:spcAft>
            </a:pPr>
            <a:endParaRPr lang="en-US" dirty="0"/>
          </a:p>
        </p:txBody>
      </p:sp>
      <p:sp>
        <p:nvSpPr>
          <p:cNvPr id="15" name="Oval 1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2635" y="2507215"/>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432189" flipV="1">
            <a:off x="7537061" y="1878543"/>
            <a:ext cx="4592562" cy="4592562"/>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Graphic 5" descr="Question mark">
            <a:extLst>
              <a:ext uri="{FF2B5EF4-FFF2-40B4-BE49-F238E27FC236}">
                <a16:creationId xmlns:a16="http://schemas.microsoft.com/office/drawing/2014/main" id="{3F6CE53A-20A9-4A1E-912B-00CAF0D965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6085" y="533712"/>
            <a:ext cx="2271020" cy="2271020"/>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pic>
        <p:nvPicPr>
          <p:cNvPr id="8" name="Graphic 7" descr="Checkmark">
            <a:extLst>
              <a:ext uri="{FF2B5EF4-FFF2-40B4-BE49-F238E27FC236}">
                <a16:creationId xmlns:a16="http://schemas.microsoft.com/office/drawing/2014/main" id="{FCDC9FFC-D3DE-4F1D-B758-F6A52C91F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8480" y="2930036"/>
            <a:ext cx="2822083" cy="2822083"/>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sp>
        <p:nvSpPr>
          <p:cNvPr id="3" name="TextBox 2">
            <a:extLst>
              <a:ext uri="{FF2B5EF4-FFF2-40B4-BE49-F238E27FC236}">
                <a16:creationId xmlns:a16="http://schemas.microsoft.com/office/drawing/2014/main" id="{3A3E7E81-0CE5-4796-B619-2362BCA569EA}"/>
              </a:ext>
            </a:extLst>
          </p:cNvPr>
          <p:cNvSpPr txBox="1"/>
          <p:nvPr/>
        </p:nvSpPr>
        <p:spPr>
          <a:xfrm>
            <a:off x="838201" y="1856281"/>
            <a:ext cx="3154166" cy="1569660"/>
          </a:xfrm>
          <a:prstGeom prst="rect">
            <a:avLst/>
          </a:prstGeom>
          <a:noFill/>
        </p:spPr>
        <p:txBody>
          <a:bodyPr wrap="square" rtlCol="0">
            <a:spAutoFit/>
          </a:bodyPr>
          <a:lstStyle/>
          <a:p>
            <a:pPr>
              <a:spcAft>
                <a:spcPts val="600"/>
              </a:spcAft>
            </a:pPr>
            <a:r>
              <a:rPr lang="en-US" sz="2400" dirty="0"/>
              <a:t>Python version issue: Apache Cassandra is not supported on Python version 3.7</a:t>
            </a:r>
          </a:p>
        </p:txBody>
      </p:sp>
      <p:sp>
        <p:nvSpPr>
          <p:cNvPr id="9" name="TextBox 8">
            <a:extLst>
              <a:ext uri="{FF2B5EF4-FFF2-40B4-BE49-F238E27FC236}">
                <a16:creationId xmlns:a16="http://schemas.microsoft.com/office/drawing/2014/main" id="{B67A789B-5512-4E93-B3A6-F4203F06BCEA}"/>
              </a:ext>
            </a:extLst>
          </p:cNvPr>
          <p:cNvSpPr txBox="1"/>
          <p:nvPr/>
        </p:nvSpPr>
        <p:spPr>
          <a:xfrm>
            <a:off x="881437" y="3969062"/>
            <a:ext cx="3195263" cy="2277547"/>
          </a:xfrm>
          <a:prstGeom prst="rect">
            <a:avLst/>
          </a:prstGeom>
          <a:noFill/>
        </p:spPr>
        <p:txBody>
          <a:bodyPr wrap="square" rtlCol="0">
            <a:spAutoFit/>
          </a:bodyPr>
          <a:lstStyle/>
          <a:p>
            <a:pPr>
              <a:lnSpc>
                <a:spcPct val="90000"/>
              </a:lnSpc>
              <a:spcAft>
                <a:spcPts val="600"/>
              </a:spcAft>
            </a:pPr>
            <a:r>
              <a:rPr lang="en-US" sz="2400" dirty="0"/>
              <a:t>How did we fix it? </a:t>
            </a:r>
          </a:p>
          <a:p>
            <a:pPr>
              <a:lnSpc>
                <a:spcPct val="90000"/>
              </a:lnSpc>
              <a:spcAft>
                <a:spcPts val="600"/>
              </a:spcAft>
            </a:pPr>
            <a:r>
              <a:rPr lang="en-US" sz="2400" dirty="0"/>
              <a:t>We found out that Cassandra is supported on Python 2.7 and then installed that.</a:t>
            </a:r>
          </a:p>
          <a:p>
            <a:endParaRPr lang="en-US" sz="2400" dirty="0"/>
          </a:p>
        </p:txBody>
      </p:sp>
    </p:spTree>
    <p:extLst>
      <p:ext uri="{BB962C8B-B14F-4D97-AF65-F5344CB8AC3E}">
        <p14:creationId xmlns:p14="http://schemas.microsoft.com/office/powerpoint/2010/main" val="318022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1008A-B15A-4726-9A4E-B6E1031B7721}"/>
              </a:ext>
            </a:extLst>
          </p:cNvPr>
          <p:cNvPicPr>
            <a:picLocks noChangeAspect="1"/>
          </p:cNvPicPr>
          <p:nvPr/>
        </p:nvPicPr>
        <p:blipFill>
          <a:blip r:embed="rId2"/>
          <a:stretch>
            <a:fillRect/>
          </a:stretch>
        </p:blipFill>
        <p:spPr>
          <a:xfrm>
            <a:off x="1050734" y="1715784"/>
            <a:ext cx="10344205" cy="3267395"/>
          </a:xfrm>
          <a:prstGeom prst="rect">
            <a:avLst/>
          </a:prstGeom>
        </p:spPr>
      </p:pic>
      <p:sp>
        <p:nvSpPr>
          <p:cNvPr id="4" name="TextBox 3">
            <a:extLst>
              <a:ext uri="{FF2B5EF4-FFF2-40B4-BE49-F238E27FC236}">
                <a16:creationId xmlns:a16="http://schemas.microsoft.com/office/drawing/2014/main" id="{46F2C21A-1F6F-4583-ACF1-5ABC64B60E43}"/>
              </a:ext>
            </a:extLst>
          </p:cNvPr>
          <p:cNvSpPr txBox="1"/>
          <p:nvPr/>
        </p:nvSpPr>
        <p:spPr>
          <a:xfrm>
            <a:off x="1243174" y="1027415"/>
            <a:ext cx="7212458" cy="461665"/>
          </a:xfrm>
          <a:prstGeom prst="rect">
            <a:avLst/>
          </a:prstGeom>
          <a:noFill/>
        </p:spPr>
        <p:txBody>
          <a:bodyPr wrap="square" rtlCol="0">
            <a:spAutoFit/>
          </a:bodyPr>
          <a:lstStyle/>
          <a:p>
            <a:r>
              <a:rPr lang="en-US" sz="2400" dirty="0"/>
              <a:t>Installed the correct python version for Cassandra</a:t>
            </a:r>
          </a:p>
        </p:txBody>
      </p:sp>
    </p:spTree>
    <p:extLst>
      <p:ext uri="{BB962C8B-B14F-4D97-AF65-F5344CB8AC3E}">
        <p14:creationId xmlns:p14="http://schemas.microsoft.com/office/powerpoint/2010/main" val="2462576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756FA9E5-74FD-486F-A25B-03253F4BB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06AAD57-0F4D-42F6-921B-2038910B5E56}"/>
              </a:ext>
            </a:extLst>
          </p:cNvPr>
          <p:cNvSpPr txBox="1">
            <a:spLocks/>
          </p:cNvSpPr>
          <p:nvPr/>
        </p:nvSpPr>
        <p:spPr>
          <a:xfrm>
            <a:off x="838201" y="373946"/>
            <a:ext cx="51141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b="1"/>
              <a:t>RESOLVING ENCOUNTERED ISSUES</a:t>
            </a:r>
          </a:p>
        </p:txBody>
      </p:sp>
      <p:sp>
        <p:nvSpPr>
          <p:cNvPr id="5" name="TextBox 4">
            <a:extLst>
              <a:ext uri="{FF2B5EF4-FFF2-40B4-BE49-F238E27FC236}">
                <a16:creationId xmlns:a16="http://schemas.microsoft.com/office/drawing/2014/main" id="{4EB65383-6DBC-491D-81E1-745A25A0B952}"/>
              </a:ext>
            </a:extLst>
          </p:cNvPr>
          <p:cNvSpPr txBox="1"/>
          <p:nvPr/>
        </p:nvSpPr>
        <p:spPr>
          <a:xfrm>
            <a:off x="838201" y="1825625"/>
            <a:ext cx="5114150" cy="4351338"/>
          </a:xfrm>
        </p:spPr>
        <p:txBody>
          <a:bodyPr vert="horz" lIns="91440" tIns="45720" rIns="91440" bIns="45720" rtlCol="0">
            <a:normAutofit/>
          </a:bodyPr>
          <a:lstStyle/>
          <a:p>
            <a:pPr>
              <a:lnSpc>
                <a:spcPct val="90000"/>
              </a:lnSpc>
              <a:spcAft>
                <a:spcPts val="600"/>
              </a:spcAft>
            </a:pPr>
            <a:endParaRPr lang="en-US" dirty="0"/>
          </a:p>
        </p:txBody>
      </p:sp>
      <p:sp>
        <p:nvSpPr>
          <p:cNvPr id="6" name="Oval 5">
            <a:extLst>
              <a:ext uri="{FF2B5EF4-FFF2-40B4-BE49-F238E27FC236}">
                <a16:creationId xmlns:a16="http://schemas.microsoft.com/office/drawing/2014/main" id="{4003C76C-14B5-41B7-9A27-B56E4B39F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2635" y="2507215"/>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Arc 6">
            <a:extLst>
              <a:ext uri="{FF2B5EF4-FFF2-40B4-BE49-F238E27FC236}">
                <a16:creationId xmlns:a16="http://schemas.microsoft.com/office/drawing/2014/main" id="{71F95219-1B49-4D57-8BB1-BF546046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432189" flipV="1">
            <a:off x="7537061" y="1878543"/>
            <a:ext cx="4592562" cy="4592562"/>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 name="Graphic 7" descr="Question mark">
            <a:extLst>
              <a:ext uri="{FF2B5EF4-FFF2-40B4-BE49-F238E27FC236}">
                <a16:creationId xmlns:a16="http://schemas.microsoft.com/office/drawing/2014/main" id="{226953EC-D535-4FD6-83D0-23B7D4F559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6085" y="533712"/>
            <a:ext cx="2271020" cy="2271020"/>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pic>
        <p:nvPicPr>
          <p:cNvPr id="9" name="Graphic 8" descr="Checkmark">
            <a:extLst>
              <a:ext uri="{FF2B5EF4-FFF2-40B4-BE49-F238E27FC236}">
                <a16:creationId xmlns:a16="http://schemas.microsoft.com/office/drawing/2014/main" id="{90D84148-4EBC-4F61-8B23-30CE1418EE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8480" y="2930036"/>
            <a:ext cx="2822083" cy="2822083"/>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sp>
        <p:nvSpPr>
          <p:cNvPr id="11" name="TextBox 10">
            <a:extLst>
              <a:ext uri="{FF2B5EF4-FFF2-40B4-BE49-F238E27FC236}">
                <a16:creationId xmlns:a16="http://schemas.microsoft.com/office/drawing/2014/main" id="{2181F7A2-617D-47C9-B71B-6F0EAED8A3F3}"/>
              </a:ext>
            </a:extLst>
          </p:cNvPr>
          <p:cNvSpPr txBox="1"/>
          <p:nvPr/>
        </p:nvSpPr>
        <p:spPr>
          <a:xfrm>
            <a:off x="881437" y="3619500"/>
            <a:ext cx="3195263" cy="1240340"/>
          </a:xfrm>
          <a:prstGeom prst="rect">
            <a:avLst/>
          </a:prstGeom>
          <a:noFill/>
        </p:spPr>
        <p:txBody>
          <a:bodyPr wrap="square" rtlCol="0">
            <a:spAutoFit/>
          </a:bodyPr>
          <a:lstStyle/>
          <a:p>
            <a:pPr>
              <a:lnSpc>
                <a:spcPct val="90000"/>
              </a:lnSpc>
              <a:spcAft>
                <a:spcPts val="600"/>
              </a:spcAft>
            </a:pPr>
            <a:r>
              <a:rPr lang="en-US" sz="2400" dirty="0"/>
              <a:t>How did we fix it? </a:t>
            </a:r>
          </a:p>
          <a:p>
            <a:r>
              <a:rPr lang="en-US" sz="2400" dirty="0"/>
              <a:t>Replaced null values with ‘Unknown’ </a:t>
            </a:r>
          </a:p>
        </p:txBody>
      </p:sp>
      <p:sp>
        <p:nvSpPr>
          <p:cNvPr id="12" name="TextBox 11">
            <a:extLst>
              <a:ext uri="{FF2B5EF4-FFF2-40B4-BE49-F238E27FC236}">
                <a16:creationId xmlns:a16="http://schemas.microsoft.com/office/drawing/2014/main" id="{AE2D9947-3266-44F3-99FA-3ADEE7834392}"/>
              </a:ext>
            </a:extLst>
          </p:cNvPr>
          <p:cNvSpPr txBox="1"/>
          <p:nvPr/>
        </p:nvSpPr>
        <p:spPr>
          <a:xfrm>
            <a:off x="971550" y="2266951"/>
            <a:ext cx="3497708" cy="830997"/>
          </a:xfrm>
          <a:prstGeom prst="rect">
            <a:avLst/>
          </a:prstGeom>
          <a:noFill/>
        </p:spPr>
        <p:txBody>
          <a:bodyPr wrap="square" rtlCol="0">
            <a:spAutoFit/>
          </a:bodyPr>
          <a:lstStyle/>
          <a:p>
            <a:r>
              <a:rPr lang="en-US" sz="2400" dirty="0"/>
              <a:t>Null values in the dataset</a:t>
            </a:r>
          </a:p>
          <a:p>
            <a:endParaRPr lang="en-US" sz="2400" dirty="0"/>
          </a:p>
        </p:txBody>
      </p:sp>
    </p:spTree>
    <p:extLst>
      <p:ext uri="{BB962C8B-B14F-4D97-AF65-F5344CB8AC3E}">
        <p14:creationId xmlns:p14="http://schemas.microsoft.com/office/powerpoint/2010/main" val="1552730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CE11B-23AE-47B2-A900-2E1CE0A37D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50734" y="1286945"/>
            <a:ext cx="5310134" cy="4284110"/>
          </a:xfrm>
          <a:prstGeom prst="rect">
            <a:avLst/>
          </a:prstGeom>
          <a:noFill/>
          <a:ln>
            <a:noFill/>
          </a:ln>
        </p:spPr>
      </p:pic>
      <p:sp>
        <p:nvSpPr>
          <p:cNvPr id="4" name="TextBox 3">
            <a:extLst>
              <a:ext uri="{FF2B5EF4-FFF2-40B4-BE49-F238E27FC236}">
                <a16:creationId xmlns:a16="http://schemas.microsoft.com/office/drawing/2014/main" id="{2C152914-AFB3-45DC-8FD4-8DDD6DA27B51}"/>
              </a:ext>
            </a:extLst>
          </p:cNvPr>
          <p:cNvSpPr txBox="1"/>
          <p:nvPr/>
        </p:nvSpPr>
        <p:spPr>
          <a:xfrm>
            <a:off x="2897313" y="633624"/>
            <a:ext cx="4448710" cy="584775"/>
          </a:xfrm>
          <a:prstGeom prst="rect">
            <a:avLst/>
          </a:prstGeom>
          <a:noFill/>
        </p:spPr>
        <p:txBody>
          <a:bodyPr wrap="square" rtlCol="0">
            <a:spAutoFit/>
          </a:bodyPr>
          <a:lstStyle/>
          <a:p>
            <a:r>
              <a:rPr lang="en-US" sz="2800" dirty="0"/>
              <a:t>Null</a:t>
            </a:r>
            <a:r>
              <a:rPr lang="en-US" sz="3200" dirty="0"/>
              <a:t> </a:t>
            </a:r>
            <a:r>
              <a:rPr lang="en-US" sz="2800" dirty="0"/>
              <a:t>Values</a:t>
            </a:r>
            <a:endParaRPr lang="en-US" sz="3200" dirty="0"/>
          </a:p>
        </p:txBody>
      </p:sp>
    </p:spTree>
    <p:extLst>
      <p:ext uri="{BB962C8B-B14F-4D97-AF65-F5344CB8AC3E}">
        <p14:creationId xmlns:p14="http://schemas.microsoft.com/office/powerpoint/2010/main" val="1205431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E726AD-A389-4FCA-BF47-37BBB276ED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66463" y="1243173"/>
            <a:ext cx="9000162" cy="5188450"/>
          </a:xfrm>
          <a:prstGeom prst="rect">
            <a:avLst/>
          </a:prstGeom>
          <a:noFill/>
          <a:ln>
            <a:noFill/>
          </a:ln>
        </p:spPr>
      </p:pic>
      <p:sp>
        <p:nvSpPr>
          <p:cNvPr id="3" name="TextBox 2">
            <a:extLst>
              <a:ext uri="{FF2B5EF4-FFF2-40B4-BE49-F238E27FC236}">
                <a16:creationId xmlns:a16="http://schemas.microsoft.com/office/drawing/2014/main" id="{DEEB0C2F-8ECE-4F40-8576-62D6A39CECF8}"/>
              </a:ext>
            </a:extLst>
          </p:cNvPr>
          <p:cNvSpPr txBox="1"/>
          <p:nvPr/>
        </p:nvSpPr>
        <p:spPr>
          <a:xfrm>
            <a:off x="3470953" y="616450"/>
            <a:ext cx="5250094" cy="461665"/>
          </a:xfrm>
          <a:prstGeom prst="rect">
            <a:avLst/>
          </a:prstGeom>
          <a:noFill/>
        </p:spPr>
        <p:txBody>
          <a:bodyPr wrap="square" rtlCol="0">
            <a:spAutoFit/>
          </a:bodyPr>
          <a:lstStyle/>
          <a:p>
            <a:r>
              <a:rPr lang="en-US" sz="2400" dirty="0"/>
              <a:t>Replacing all null values with ‘Unknown’</a:t>
            </a:r>
          </a:p>
        </p:txBody>
      </p:sp>
    </p:spTree>
    <p:extLst>
      <p:ext uri="{BB962C8B-B14F-4D97-AF65-F5344CB8AC3E}">
        <p14:creationId xmlns:p14="http://schemas.microsoft.com/office/powerpoint/2010/main" val="3851910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36E70E1-A836-401D-B2A9-04710CB80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62A8CA-0016-44E2-90AC-D29AAECF5F14}"/>
              </a:ext>
            </a:extLst>
          </p:cNvPr>
          <p:cNvSpPr txBox="1">
            <a:spLocks/>
          </p:cNvSpPr>
          <p:nvPr/>
        </p:nvSpPr>
        <p:spPr>
          <a:xfrm>
            <a:off x="838201" y="373946"/>
            <a:ext cx="51141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b="1"/>
              <a:t>RESOLVING ENCOUNTERED ISSUES</a:t>
            </a:r>
          </a:p>
        </p:txBody>
      </p:sp>
      <p:sp>
        <p:nvSpPr>
          <p:cNvPr id="4" name="TextBox 3">
            <a:extLst>
              <a:ext uri="{FF2B5EF4-FFF2-40B4-BE49-F238E27FC236}">
                <a16:creationId xmlns:a16="http://schemas.microsoft.com/office/drawing/2014/main" id="{348B669B-A794-4574-B5DB-34C0B6F275C3}"/>
              </a:ext>
            </a:extLst>
          </p:cNvPr>
          <p:cNvSpPr txBox="1"/>
          <p:nvPr/>
        </p:nvSpPr>
        <p:spPr>
          <a:xfrm>
            <a:off x="838201" y="1825625"/>
            <a:ext cx="5114150" cy="4351338"/>
          </a:xfrm>
        </p:spPr>
        <p:txBody>
          <a:bodyPr vert="horz" lIns="91440" tIns="45720" rIns="91440" bIns="45720" rtlCol="0">
            <a:normAutofit/>
          </a:bodyPr>
          <a:lstStyle/>
          <a:p>
            <a:pPr>
              <a:lnSpc>
                <a:spcPct val="90000"/>
              </a:lnSpc>
              <a:spcAft>
                <a:spcPts val="600"/>
              </a:spcAft>
            </a:pPr>
            <a:endParaRPr lang="en-US" dirty="0"/>
          </a:p>
        </p:txBody>
      </p:sp>
      <p:sp>
        <p:nvSpPr>
          <p:cNvPr id="5" name="Oval 4">
            <a:extLst>
              <a:ext uri="{FF2B5EF4-FFF2-40B4-BE49-F238E27FC236}">
                <a16:creationId xmlns:a16="http://schemas.microsoft.com/office/drawing/2014/main" id="{8CE4C9A4-A88F-4021-9B76-0CE514FD5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2635" y="2507215"/>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Arc 5">
            <a:extLst>
              <a:ext uri="{FF2B5EF4-FFF2-40B4-BE49-F238E27FC236}">
                <a16:creationId xmlns:a16="http://schemas.microsoft.com/office/drawing/2014/main" id="{AE0DDB55-4D27-4C10-B971-52D4F50AE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432189" flipV="1">
            <a:off x="7537061" y="1878543"/>
            <a:ext cx="4592562" cy="4592562"/>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Graphic 6" descr="Question mark">
            <a:extLst>
              <a:ext uri="{FF2B5EF4-FFF2-40B4-BE49-F238E27FC236}">
                <a16:creationId xmlns:a16="http://schemas.microsoft.com/office/drawing/2014/main" id="{2B3B512F-7533-4610-ABFD-C5FAD7C9ED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6085" y="533712"/>
            <a:ext cx="2271020" cy="2271020"/>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pic>
        <p:nvPicPr>
          <p:cNvPr id="8" name="Graphic 7" descr="Checkmark">
            <a:extLst>
              <a:ext uri="{FF2B5EF4-FFF2-40B4-BE49-F238E27FC236}">
                <a16:creationId xmlns:a16="http://schemas.microsoft.com/office/drawing/2014/main" id="{F1FF5F01-45C5-45CF-810A-769337FAE5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8480" y="2930036"/>
            <a:ext cx="2822083" cy="2822083"/>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sp>
        <p:nvSpPr>
          <p:cNvPr id="9" name="TextBox 8">
            <a:extLst>
              <a:ext uri="{FF2B5EF4-FFF2-40B4-BE49-F238E27FC236}">
                <a16:creationId xmlns:a16="http://schemas.microsoft.com/office/drawing/2014/main" id="{54A1C4A7-05C5-4767-855A-1E426F99A73B}"/>
              </a:ext>
            </a:extLst>
          </p:cNvPr>
          <p:cNvSpPr txBox="1"/>
          <p:nvPr/>
        </p:nvSpPr>
        <p:spPr>
          <a:xfrm>
            <a:off x="881437" y="3619500"/>
            <a:ext cx="3195263" cy="1908215"/>
          </a:xfrm>
          <a:prstGeom prst="rect">
            <a:avLst/>
          </a:prstGeom>
          <a:noFill/>
        </p:spPr>
        <p:txBody>
          <a:bodyPr wrap="square" rtlCol="0">
            <a:spAutoFit/>
          </a:bodyPr>
          <a:lstStyle/>
          <a:p>
            <a:pPr>
              <a:lnSpc>
                <a:spcPct val="90000"/>
              </a:lnSpc>
              <a:spcAft>
                <a:spcPts val="600"/>
              </a:spcAft>
            </a:pPr>
            <a:r>
              <a:rPr lang="en-US" sz="2400" dirty="0"/>
              <a:t>How did we fix it? </a:t>
            </a:r>
          </a:p>
          <a:p>
            <a:pPr>
              <a:lnSpc>
                <a:spcPct val="90000"/>
              </a:lnSpc>
              <a:spcAft>
                <a:spcPts val="600"/>
              </a:spcAft>
            </a:pPr>
            <a:endParaRPr lang="en-US" sz="2400" dirty="0"/>
          </a:p>
          <a:p>
            <a:pPr>
              <a:lnSpc>
                <a:spcPct val="90000"/>
              </a:lnSpc>
              <a:spcAft>
                <a:spcPts val="600"/>
              </a:spcAft>
            </a:pPr>
            <a:r>
              <a:rPr lang="en-US" sz="2400" dirty="0"/>
              <a:t>Made use of Simba Connector to connect Cassandra and Power BI</a:t>
            </a:r>
          </a:p>
        </p:txBody>
      </p:sp>
      <p:sp>
        <p:nvSpPr>
          <p:cNvPr id="10" name="TextBox 9">
            <a:extLst>
              <a:ext uri="{FF2B5EF4-FFF2-40B4-BE49-F238E27FC236}">
                <a16:creationId xmlns:a16="http://schemas.microsoft.com/office/drawing/2014/main" id="{54424668-BECF-43AB-BA4C-AB90036F290B}"/>
              </a:ext>
            </a:extLst>
          </p:cNvPr>
          <p:cNvSpPr txBox="1"/>
          <p:nvPr/>
        </p:nvSpPr>
        <p:spPr>
          <a:xfrm>
            <a:off x="971550" y="2266951"/>
            <a:ext cx="3497708" cy="1200329"/>
          </a:xfrm>
          <a:prstGeom prst="rect">
            <a:avLst/>
          </a:prstGeom>
          <a:noFill/>
        </p:spPr>
        <p:txBody>
          <a:bodyPr wrap="square" rtlCol="0">
            <a:spAutoFit/>
          </a:bodyPr>
          <a:lstStyle/>
          <a:p>
            <a:pPr lvl="0"/>
            <a:r>
              <a:rPr lang="en-US" sz="2400" dirty="0"/>
              <a:t>Connector issues for Cassandra and </a:t>
            </a:r>
            <a:r>
              <a:rPr lang="en-US" sz="2400" dirty="0" err="1"/>
              <a:t>PowerBI</a:t>
            </a:r>
            <a:endParaRPr lang="en-US" sz="2400" dirty="0"/>
          </a:p>
          <a:p>
            <a:endParaRPr lang="en-US" sz="2400" dirty="0"/>
          </a:p>
        </p:txBody>
      </p:sp>
    </p:spTree>
    <p:extLst>
      <p:ext uri="{BB962C8B-B14F-4D97-AF65-F5344CB8AC3E}">
        <p14:creationId xmlns:p14="http://schemas.microsoft.com/office/powerpoint/2010/main" val="431253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7BB86B-D11D-4D3F-9919-7B431F0261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91847" y="1109609"/>
            <a:ext cx="4808306" cy="5335273"/>
          </a:xfrm>
          <a:prstGeom prst="rect">
            <a:avLst/>
          </a:prstGeom>
          <a:noFill/>
          <a:ln>
            <a:noFill/>
          </a:ln>
        </p:spPr>
      </p:pic>
      <p:sp>
        <p:nvSpPr>
          <p:cNvPr id="3" name="TextBox 2">
            <a:extLst>
              <a:ext uri="{FF2B5EF4-FFF2-40B4-BE49-F238E27FC236}">
                <a16:creationId xmlns:a16="http://schemas.microsoft.com/office/drawing/2014/main" id="{BCC8E6E4-7D90-45BB-92A4-0A58B8356FBA}"/>
              </a:ext>
            </a:extLst>
          </p:cNvPr>
          <p:cNvSpPr txBox="1"/>
          <p:nvPr/>
        </p:nvSpPr>
        <p:spPr>
          <a:xfrm>
            <a:off x="4027470" y="0"/>
            <a:ext cx="4438436" cy="830997"/>
          </a:xfrm>
          <a:prstGeom prst="rect">
            <a:avLst/>
          </a:prstGeom>
          <a:noFill/>
        </p:spPr>
        <p:txBody>
          <a:bodyPr wrap="square" rtlCol="0">
            <a:spAutoFit/>
          </a:bodyPr>
          <a:lstStyle/>
          <a:p>
            <a:r>
              <a:rPr lang="en-US" sz="2400" dirty="0"/>
              <a:t>Connecting Cassandra and Power BI with Simba ODBC connector</a:t>
            </a:r>
          </a:p>
        </p:txBody>
      </p:sp>
    </p:spTree>
    <p:extLst>
      <p:ext uri="{BB962C8B-B14F-4D97-AF65-F5344CB8AC3E}">
        <p14:creationId xmlns:p14="http://schemas.microsoft.com/office/powerpoint/2010/main" val="470693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49EF07-0421-441C-961B-F51FAD1C7814}"/>
              </a:ext>
            </a:extLst>
          </p:cNvPr>
          <p:cNvSpPr txBox="1"/>
          <p:nvPr/>
        </p:nvSpPr>
        <p:spPr>
          <a:xfrm>
            <a:off x="674237" y="914400"/>
            <a:ext cx="3657600" cy="2887579"/>
          </a:xfrm>
        </p:spPr>
        <p:txBody>
          <a:bodyPr vert="horz" lIns="91440" tIns="45720" rIns="91440" bIns="45720" rtlCol="0" anchor="b">
            <a:normAutofit/>
          </a:bodyPr>
          <a:lstStyle/>
          <a:p>
            <a:pPr algn="ctr">
              <a:lnSpc>
                <a:spcPct val="90000"/>
              </a:lnSpc>
              <a:spcBef>
                <a:spcPct val="0"/>
              </a:spcBef>
              <a:spcAft>
                <a:spcPts val="600"/>
              </a:spcAft>
            </a:pPr>
            <a:r>
              <a:rPr lang="en-US" sz="2300" b="1" kern="1200" dirty="0">
                <a:solidFill>
                  <a:srgbClr val="FFFFFF"/>
                </a:solidFill>
                <a:latin typeface="+mj-lt"/>
                <a:ea typeface="+mj-ea"/>
                <a:cs typeface="+mj-cs"/>
              </a:rPr>
              <a:t>TEAM MEMBERS:</a:t>
            </a:r>
          </a:p>
          <a:p>
            <a:pPr algn="ctr">
              <a:lnSpc>
                <a:spcPct val="90000"/>
              </a:lnSpc>
              <a:spcBef>
                <a:spcPct val="0"/>
              </a:spcBef>
              <a:spcAft>
                <a:spcPts val="600"/>
              </a:spcAft>
            </a:pPr>
            <a:endParaRPr lang="en-US" sz="2300" b="1" kern="1200" dirty="0">
              <a:solidFill>
                <a:srgbClr val="FFFFFF"/>
              </a:solidFill>
              <a:latin typeface="+mj-lt"/>
              <a:ea typeface="+mj-ea"/>
              <a:cs typeface="+mj-cs"/>
            </a:endParaRPr>
          </a:p>
          <a:p>
            <a:pPr algn="ctr">
              <a:lnSpc>
                <a:spcPct val="90000"/>
              </a:lnSpc>
              <a:spcBef>
                <a:spcPct val="0"/>
              </a:spcBef>
              <a:spcAft>
                <a:spcPts val="600"/>
              </a:spcAft>
            </a:pPr>
            <a:r>
              <a:rPr lang="en-US" sz="2300" kern="1200" dirty="0">
                <a:solidFill>
                  <a:srgbClr val="FFFFFF"/>
                </a:solidFill>
                <a:latin typeface="+mj-lt"/>
                <a:ea typeface="+mj-ea"/>
                <a:cs typeface="+mj-cs"/>
              </a:rPr>
              <a:t>Tanushree Deshmukh</a:t>
            </a:r>
          </a:p>
          <a:p>
            <a:pPr algn="ctr">
              <a:lnSpc>
                <a:spcPct val="90000"/>
              </a:lnSpc>
              <a:spcBef>
                <a:spcPct val="0"/>
              </a:spcBef>
              <a:spcAft>
                <a:spcPts val="600"/>
              </a:spcAft>
            </a:pPr>
            <a:endParaRPr lang="en-US" sz="2300" kern="1200" dirty="0">
              <a:solidFill>
                <a:srgbClr val="FFFFFF"/>
              </a:solidFill>
              <a:latin typeface="+mj-lt"/>
              <a:ea typeface="+mj-ea"/>
              <a:cs typeface="+mj-cs"/>
            </a:endParaRPr>
          </a:p>
          <a:p>
            <a:pPr algn="ctr">
              <a:lnSpc>
                <a:spcPct val="90000"/>
              </a:lnSpc>
              <a:spcBef>
                <a:spcPct val="0"/>
              </a:spcBef>
              <a:spcAft>
                <a:spcPts val="600"/>
              </a:spcAft>
            </a:pPr>
            <a:r>
              <a:rPr lang="en-US" sz="2300" kern="1200" dirty="0">
                <a:solidFill>
                  <a:srgbClr val="FFFFFF"/>
                </a:solidFill>
                <a:latin typeface="+mj-lt"/>
                <a:ea typeface="+mj-ea"/>
                <a:cs typeface="+mj-cs"/>
              </a:rPr>
              <a:t>Varada Dharmadhikari</a:t>
            </a:r>
          </a:p>
          <a:p>
            <a:pPr algn="ctr">
              <a:lnSpc>
                <a:spcPct val="90000"/>
              </a:lnSpc>
              <a:spcBef>
                <a:spcPct val="0"/>
              </a:spcBef>
              <a:spcAft>
                <a:spcPts val="600"/>
              </a:spcAft>
            </a:pPr>
            <a:endParaRPr lang="en-US" sz="2300" kern="1200" dirty="0">
              <a:solidFill>
                <a:srgbClr val="FFFFFF"/>
              </a:solidFill>
              <a:latin typeface="+mj-lt"/>
              <a:ea typeface="+mj-ea"/>
              <a:cs typeface="+mj-cs"/>
            </a:endParaRPr>
          </a:p>
          <a:p>
            <a:pPr algn="ctr">
              <a:lnSpc>
                <a:spcPct val="90000"/>
              </a:lnSpc>
              <a:spcBef>
                <a:spcPct val="0"/>
              </a:spcBef>
              <a:spcAft>
                <a:spcPts val="600"/>
              </a:spcAft>
            </a:pPr>
            <a:r>
              <a:rPr lang="en-US" sz="2300" kern="1200" dirty="0">
                <a:solidFill>
                  <a:srgbClr val="FFFFFF"/>
                </a:solidFill>
                <a:latin typeface="+mj-lt"/>
                <a:ea typeface="+mj-ea"/>
                <a:cs typeface="+mj-cs"/>
              </a:rPr>
              <a:t>Saumil Shah</a:t>
            </a:r>
          </a:p>
        </p:txBody>
      </p:sp>
      <p:cxnSp>
        <p:nvCxnSpPr>
          <p:cNvPr id="39" name="Straight Connector 3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Graphic 5" descr="Teamwork">
            <a:extLst>
              <a:ext uri="{FF2B5EF4-FFF2-40B4-BE49-F238E27FC236}">
                <a16:creationId xmlns:a16="http://schemas.microsoft.com/office/drawing/2014/main" id="{2884EF28-AF68-4C5E-A649-3D2E0235CB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0196" y="492573"/>
            <a:ext cx="5880796" cy="5880796"/>
          </a:xfrm>
          <a:prstGeom prst="rect">
            <a:avLst/>
          </a:prstGeom>
        </p:spPr>
      </p:pic>
    </p:spTree>
    <p:extLst>
      <p:ext uri="{BB962C8B-B14F-4D97-AF65-F5344CB8AC3E}">
        <p14:creationId xmlns:p14="http://schemas.microsoft.com/office/powerpoint/2010/main" val="298892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9810F25E-7975-427E-85B0-6F8651EA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99F395D-77EE-4A71-B81F-17F7DB2E4720}"/>
              </a:ext>
            </a:extLst>
          </p:cNvPr>
          <p:cNvSpPr txBox="1">
            <a:spLocks/>
          </p:cNvSpPr>
          <p:nvPr/>
        </p:nvSpPr>
        <p:spPr>
          <a:xfrm>
            <a:off x="838201" y="373946"/>
            <a:ext cx="51141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b="1"/>
              <a:t>RESOLVING ENCOUNTERED ISSUES</a:t>
            </a:r>
          </a:p>
        </p:txBody>
      </p:sp>
      <p:sp>
        <p:nvSpPr>
          <p:cNvPr id="4" name="TextBox 3">
            <a:extLst>
              <a:ext uri="{FF2B5EF4-FFF2-40B4-BE49-F238E27FC236}">
                <a16:creationId xmlns:a16="http://schemas.microsoft.com/office/drawing/2014/main" id="{A5428551-7999-467D-97D2-8A8857786B12}"/>
              </a:ext>
            </a:extLst>
          </p:cNvPr>
          <p:cNvSpPr txBox="1"/>
          <p:nvPr/>
        </p:nvSpPr>
        <p:spPr>
          <a:xfrm>
            <a:off x="838201" y="1825625"/>
            <a:ext cx="5114150" cy="4351338"/>
          </a:xfrm>
        </p:spPr>
        <p:txBody>
          <a:bodyPr vert="horz" lIns="91440" tIns="45720" rIns="91440" bIns="45720" rtlCol="0">
            <a:normAutofit/>
          </a:bodyPr>
          <a:lstStyle/>
          <a:p>
            <a:pPr>
              <a:lnSpc>
                <a:spcPct val="90000"/>
              </a:lnSpc>
              <a:spcAft>
                <a:spcPts val="600"/>
              </a:spcAft>
            </a:pPr>
            <a:endParaRPr lang="en-US" dirty="0"/>
          </a:p>
        </p:txBody>
      </p:sp>
      <p:sp>
        <p:nvSpPr>
          <p:cNvPr id="5" name="Oval 4">
            <a:extLst>
              <a:ext uri="{FF2B5EF4-FFF2-40B4-BE49-F238E27FC236}">
                <a16:creationId xmlns:a16="http://schemas.microsoft.com/office/drawing/2014/main" id="{692C017F-150E-428D-AC9F-A9EFA7CBE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2635" y="2507215"/>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Arc 5">
            <a:extLst>
              <a:ext uri="{FF2B5EF4-FFF2-40B4-BE49-F238E27FC236}">
                <a16:creationId xmlns:a16="http://schemas.microsoft.com/office/drawing/2014/main" id="{63E0D388-3CD3-4144-938D-0393CC165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432189" flipV="1">
            <a:off x="7537061" y="1878543"/>
            <a:ext cx="4592562" cy="4592562"/>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Graphic 6" descr="Question mark">
            <a:extLst>
              <a:ext uri="{FF2B5EF4-FFF2-40B4-BE49-F238E27FC236}">
                <a16:creationId xmlns:a16="http://schemas.microsoft.com/office/drawing/2014/main" id="{C5E7A283-9940-4447-973D-A44FB21573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6085" y="533712"/>
            <a:ext cx="2271020" cy="2271020"/>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pic>
        <p:nvPicPr>
          <p:cNvPr id="8" name="Graphic 7" descr="Checkmark">
            <a:extLst>
              <a:ext uri="{FF2B5EF4-FFF2-40B4-BE49-F238E27FC236}">
                <a16:creationId xmlns:a16="http://schemas.microsoft.com/office/drawing/2014/main" id="{544875BA-276D-4D54-A0B7-3FC140EA43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8480" y="2930036"/>
            <a:ext cx="2822083" cy="2822083"/>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p:spPr>
      </p:pic>
      <p:sp>
        <p:nvSpPr>
          <p:cNvPr id="9" name="TextBox 8">
            <a:extLst>
              <a:ext uri="{FF2B5EF4-FFF2-40B4-BE49-F238E27FC236}">
                <a16:creationId xmlns:a16="http://schemas.microsoft.com/office/drawing/2014/main" id="{2851B0CB-0B19-4E6C-B9E5-E90BE49C238D}"/>
              </a:ext>
            </a:extLst>
          </p:cNvPr>
          <p:cNvSpPr txBox="1"/>
          <p:nvPr/>
        </p:nvSpPr>
        <p:spPr>
          <a:xfrm>
            <a:off x="881437" y="3619500"/>
            <a:ext cx="3195263" cy="2496068"/>
          </a:xfrm>
          <a:prstGeom prst="rect">
            <a:avLst/>
          </a:prstGeom>
          <a:noFill/>
        </p:spPr>
        <p:txBody>
          <a:bodyPr wrap="square" rtlCol="0">
            <a:spAutoFit/>
          </a:bodyPr>
          <a:lstStyle/>
          <a:p>
            <a:pPr>
              <a:lnSpc>
                <a:spcPct val="90000"/>
              </a:lnSpc>
              <a:spcAft>
                <a:spcPts val="600"/>
              </a:spcAft>
            </a:pPr>
            <a:r>
              <a:rPr lang="en-US" sz="2400" dirty="0"/>
              <a:t>How did we fix it? </a:t>
            </a:r>
          </a:p>
          <a:p>
            <a:pPr>
              <a:lnSpc>
                <a:spcPct val="90000"/>
              </a:lnSpc>
              <a:spcAft>
                <a:spcPts val="600"/>
              </a:spcAft>
            </a:pPr>
            <a:r>
              <a:rPr lang="en-US" sz="2400" dirty="0"/>
              <a:t>Some date data was stored as text in Power BI, we then transformed this data to the date type and used it for analysis</a:t>
            </a:r>
          </a:p>
        </p:txBody>
      </p:sp>
      <p:sp>
        <p:nvSpPr>
          <p:cNvPr id="10" name="TextBox 9">
            <a:extLst>
              <a:ext uri="{FF2B5EF4-FFF2-40B4-BE49-F238E27FC236}">
                <a16:creationId xmlns:a16="http://schemas.microsoft.com/office/drawing/2014/main" id="{5E7474EC-22A0-419D-B312-CE0FC3516882}"/>
              </a:ext>
            </a:extLst>
          </p:cNvPr>
          <p:cNvSpPr txBox="1"/>
          <p:nvPr/>
        </p:nvSpPr>
        <p:spPr>
          <a:xfrm>
            <a:off x="971550" y="2266951"/>
            <a:ext cx="3497708" cy="830997"/>
          </a:xfrm>
          <a:prstGeom prst="rect">
            <a:avLst/>
          </a:prstGeom>
          <a:noFill/>
        </p:spPr>
        <p:txBody>
          <a:bodyPr wrap="square" rtlCol="0">
            <a:spAutoFit/>
          </a:bodyPr>
          <a:lstStyle/>
          <a:p>
            <a:r>
              <a:rPr lang="en-US" sz="2400" dirty="0"/>
              <a:t>Transforming data in Power BI</a:t>
            </a:r>
          </a:p>
        </p:txBody>
      </p:sp>
    </p:spTree>
    <p:extLst>
      <p:ext uri="{BB962C8B-B14F-4D97-AF65-F5344CB8AC3E}">
        <p14:creationId xmlns:p14="http://schemas.microsoft.com/office/powerpoint/2010/main" val="3172563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8D412AD-9CF4-4510-97DC-34D6CC830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29AF9195-B98A-4C2A-90A4-3F6BD79BE93A}"/>
              </a:ext>
            </a:extLst>
          </p:cNvPr>
          <p:cNvSpPr txBox="1">
            <a:spLocks noGrp="1"/>
          </p:cNvSpPr>
          <p:nvPr>
            <p:ph type="title"/>
          </p:nvPr>
        </p:nvSpPr>
        <p:spPr>
          <a:xfrm>
            <a:off x="1072055" y="1019503"/>
            <a:ext cx="3147848" cy="2065283"/>
          </a:xfrm>
        </p:spPr>
        <p:txBody>
          <a:bodyPr vert="horz" lIns="91440" tIns="45720" rIns="91440" bIns="45720" rtlCol="0" anchor="b">
            <a:normAutofit/>
          </a:bodyPr>
          <a:lstStyle/>
          <a:p>
            <a:r>
              <a:rPr lang="en-US" sz="3400" kern="1200">
                <a:solidFill>
                  <a:srgbClr val="FFFFFF"/>
                </a:solidFill>
                <a:latin typeface="+mj-lt"/>
                <a:ea typeface="+mj-ea"/>
                <a:cs typeface="+mj-cs"/>
              </a:rPr>
              <a:t>BUSINESS METADATA AND DATA MODEL</a:t>
            </a:r>
          </a:p>
        </p:txBody>
      </p:sp>
      <p:cxnSp>
        <p:nvCxnSpPr>
          <p:cNvPr id="21" name="Straight Connector 20">
            <a:extLst>
              <a:ext uri="{FF2B5EF4-FFF2-40B4-BE49-F238E27FC236}">
                <a16:creationId xmlns:a16="http://schemas.microsoft.com/office/drawing/2014/main" id="{E8FC89CA-47F1-4934-B283-0E52680A1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0600" y="3163562"/>
            <a:ext cx="310896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E5A70535-E9D2-420D-9833-667EB709582B}"/>
              </a:ext>
            </a:extLst>
          </p:cNvPr>
          <p:cNvSpPr>
            <a:spLocks noGrp="1"/>
          </p:cNvSpPr>
          <p:nvPr>
            <p:ph type="body" sz="half" idx="2"/>
          </p:nvPr>
        </p:nvSpPr>
        <p:spPr>
          <a:xfrm>
            <a:off x="1072056" y="3247283"/>
            <a:ext cx="3147848" cy="2228608"/>
          </a:xfrm>
        </p:spPr>
        <p:txBody>
          <a:bodyPr vert="horz" lIns="91440" tIns="45720" rIns="91440" bIns="45720" rtlCol="0">
            <a:normAutofit/>
          </a:bodyPr>
          <a:lstStyle/>
          <a:p>
            <a:r>
              <a:rPr lang="en-US" sz="1800" dirty="0">
                <a:solidFill>
                  <a:srgbClr val="FFFFFF"/>
                </a:solidFill>
              </a:rPr>
              <a:t> </a:t>
            </a:r>
            <a:r>
              <a:rPr lang="en-US" sz="1800" b="1" dirty="0">
                <a:solidFill>
                  <a:srgbClr val="FFFFFF"/>
                </a:solidFill>
              </a:rPr>
              <a:t>Dataset Repository:</a:t>
            </a:r>
            <a:endParaRPr lang="en-US" sz="1800" dirty="0">
              <a:solidFill>
                <a:srgbClr val="FFFFFF"/>
              </a:solidFill>
            </a:endParaRPr>
          </a:p>
          <a:p>
            <a:pPr lvl="0"/>
            <a:r>
              <a:rPr lang="en-US" sz="1800" dirty="0">
                <a:solidFill>
                  <a:srgbClr val="FFFFFF"/>
                </a:solidFill>
              </a:rPr>
              <a:t>Marketing Funnel by </a:t>
            </a:r>
            <a:r>
              <a:rPr lang="en-US" sz="1800" dirty="0" err="1">
                <a:solidFill>
                  <a:srgbClr val="FFFFFF"/>
                </a:solidFill>
              </a:rPr>
              <a:t>Olist</a:t>
            </a:r>
            <a:endParaRPr lang="en-US" sz="1800" dirty="0">
              <a:solidFill>
                <a:srgbClr val="FFFFFF"/>
              </a:solidFill>
            </a:endParaRPr>
          </a:p>
          <a:p>
            <a:r>
              <a:rPr lang="en-US" sz="1800" i="1" dirty="0">
                <a:solidFill>
                  <a:srgbClr val="FFFFFF"/>
                </a:solidFill>
              </a:rPr>
              <a:t>Dataset from sellers that filled-in requests of contact to sell their products on </a:t>
            </a:r>
            <a:r>
              <a:rPr lang="en-US" sz="1800" i="1" u="sng" dirty="0" err="1">
                <a:solidFill>
                  <a:srgbClr val="FFFFFF"/>
                </a:solidFill>
                <a:hlinkClick r:id="rId2"/>
              </a:rPr>
              <a:t>Olist</a:t>
            </a:r>
            <a:r>
              <a:rPr lang="en-US" sz="1800" i="1" u="sng" dirty="0">
                <a:solidFill>
                  <a:srgbClr val="FFFFFF"/>
                </a:solidFill>
                <a:hlinkClick r:id="rId2"/>
              </a:rPr>
              <a:t> Store</a:t>
            </a:r>
            <a:endParaRPr lang="en-US" sz="1800" dirty="0">
              <a:solidFill>
                <a:srgbClr val="FFFFFF"/>
              </a:solidFill>
            </a:endParaRPr>
          </a:p>
          <a:p>
            <a:r>
              <a:rPr lang="en-US" sz="1800" b="1" u="sng" dirty="0">
                <a:solidFill>
                  <a:srgbClr val="FFFFFF"/>
                </a:solidFill>
                <a:hlinkClick r:id="rId3"/>
              </a:rPr>
              <a:t>https://www.kaggle.com/olistbr/marketing-funnel-olist</a:t>
            </a:r>
            <a:endParaRPr lang="en-US" sz="1800" b="1" dirty="0">
              <a:solidFill>
                <a:srgbClr val="FFFFFF"/>
              </a:solidFill>
            </a:endParaRPr>
          </a:p>
          <a:p>
            <a:endParaRPr lang="en-US" sz="1800" dirty="0">
              <a:solidFill>
                <a:srgbClr val="FFFFFF"/>
              </a:solidFill>
            </a:endParaRPr>
          </a:p>
          <a:p>
            <a:endParaRPr lang="en-US" sz="1800" dirty="0">
              <a:solidFill>
                <a:srgbClr val="FFFFFF"/>
              </a:solidFill>
            </a:endParaRPr>
          </a:p>
        </p:txBody>
      </p:sp>
      <p:pic>
        <p:nvPicPr>
          <p:cNvPr id="9" name="Content Placeholder 8">
            <a:extLst>
              <a:ext uri="{FF2B5EF4-FFF2-40B4-BE49-F238E27FC236}">
                <a16:creationId xmlns:a16="http://schemas.microsoft.com/office/drawing/2014/main" id="{B370754E-0290-4537-BC98-D5491AF3EA3B}"/>
              </a:ext>
            </a:extLst>
          </p:cNvPr>
          <p:cNvPicPr>
            <a:picLocks noGrp="1" noChangeAspect="1"/>
          </p:cNvPicPr>
          <p:nvPr>
            <p:ph idx="1"/>
          </p:nvPr>
        </p:nvPicPr>
        <p:blipFill>
          <a:blip r:embed="rId4"/>
          <a:stretch>
            <a:fillRect/>
          </a:stretch>
        </p:blipFill>
        <p:spPr>
          <a:xfrm>
            <a:off x="5216539" y="1857711"/>
            <a:ext cx="6331994" cy="3213485"/>
          </a:xfrm>
          <a:prstGeom prst="rect">
            <a:avLst/>
          </a:prstGeom>
        </p:spPr>
      </p:pic>
    </p:spTree>
    <p:extLst>
      <p:ext uri="{BB962C8B-B14F-4D97-AF65-F5344CB8AC3E}">
        <p14:creationId xmlns:p14="http://schemas.microsoft.com/office/powerpoint/2010/main" val="388264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3BCC7E6-A54A-401E-9F92-BE2551151C39}"/>
              </a:ext>
            </a:extLst>
          </p:cNvPr>
          <p:cNvSpPr>
            <a:spLocks noGrp="1"/>
          </p:cNvSpPr>
          <p:nvPr>
            <p:ph type="title"/>
          </p:nvPr>
        </p:nvSpPr>
        <p:spPr/>
        <p:txBody>
          <a:bodyPr/>
          <a:lstStyle/>
          <a:p>
            <a:r>
              <a:rPr lang="en-US" dirty="0"/>
              <a:t>Business Metadata – Details</a:t>
            </a:r>
          </a:p>
        </p:txBody>
      </p:sp>
      <p:graphicFrame>
        <p:nvGraphicFramePr>
          <p:cNvPr id="10" name="Content Placeholder 9">
            <a:extLst>
              <a:ext uri="{FF2B5EF4-FFF2-40B4-BE49-F238E27FC236}">
                <a16:creationId xmlns:a16="http://schemas.microsoft.com/office/drawing/2014/main" id="{94512B82-6941-4C8C-87DB-C3DA57AE154C}"/>
              </a:ext>
            </a:extLst>
          </p:cNvPr>
          <p:cNvGraphicFramePr>
            <a:graphicFrameLocks noGrp="1"/>
          </p:cNvGraphicFramePr>
          <p:nvPr>
            <p:ph idx="1"/>
            <p:extLst>
              <p:ext uri="{D42A27DB-BD31-4B8C-83A1-F6EECF244321}">
                <p14:modId xmlns:p14="http://schemas.microsoft.com/office/powerpoint/2010/main" val="1731023038"/>
              </p:ext>
            </p:extLst>
          </p:nvPr>
        </p:nvGraphicFramePr>
        <p:xfrm>
          <a:off x="981075" y="2266950"/>
          <a:ext cx="9191625" cy="2637474"/>
        </p:xfrm>
        <a:graphic>
          <a:graphicData uri="http://schemas.openxmlformats.org/drawingml/2006/table">
            <a:tbl>
              <a:tblPr firstRow="1" firstCol="1" bandRow="1">
                <a:tableStyleId>{9D7B26C5-4107-4FEC-AEDC-1716B250A1EF}</a:tableStyleId>
              </a:tblPr>
              <a:tblGrid>
                <a:gridCol w="2162175">
                  <a:extLst>
                    <a:ext uri="{9D8B030D-6E8A-4147-A177-3AD203B41FA5}">
                      <a16:colId xmlns:a16="http://schemas.microsoft.com/office/drawing/2014/main" val="2141244133"/>
                    </a:ext>
                  </a:extLst>
                </a:gridCol>
                <a:gridCol w="7029450">
                  <a:extLst>
                    <a:ext uri="{9D8B030D-6E8A-4147-A177-3AD203B41FA5}">
                      <a16:colId xmlns:a16="http://schemas.microsoft.com/office/drawing/2014/main" val="1526642105"/>
                    </a:ext>
                  </a:extLst>
                </a:gridCol>
              </a:tblGrid>
              <a:tr h="307181">
                <a:tc>
                  <a:txBody>
                    <a:bodyPr/>
                    <a:lstStyle/>
                    <a:p>
                      <a:pPr marL="279400" marR="0">
                        <a:lnSpc>
                          <a:spcPct val="115000"/>
                        </a:lnSpc>
                        <a:spcBef>
                          <a:spcPts val="1200"/>
                        </a:spcBef>
                        <a:spcAft>
                          <a:spcPts val="1200"/>
                        </a:spcAft>
                      </a:pPr>
                      <a:r>
                        <a:rPr lang="en-US" sz="1600">
                          <a:effectLst/>
                        </a:rPr>
                        <a:t>mql_id</a:t>
                      </a:r>
                      <a:endParaRPr lang="en-US" sz="16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nSpc>
                          <a:spcPct val="115000"/>
                        </a:lnSpc>
                        <a:spcBef>
                          <a:spcPts val="1200"/>
                        </a:spcBef>
                        <a:spcAft>
                          <a:spcPts val="1200"/>
                        </a:spcAft>
                      </a:pPr>
                      <a:r>
                        <a:rPr lang="en-US" sz="1600" dirty="0">
                          <a:effectLst/>
                        </a:rPr>
                        <a:t>Marketing Qualified Lead id</a:t>
                      </a:r>
                      <a:endParaRPr lang="en-US" sz="16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609990903"/>
                  </a:ext>
                </a:extLst>
              </a:tr>
              <a:tr h="307181">
                <a:tc>
                  <a:txBody>
                    <a:bodyPr/>
                    <a:lstStyle/>
                    <a:p>
                      <a:pPr marL="279400" marR="0">
                        <a:lnSpc>
                          <a:spcPct val="115000"/>
                        </a:lnSpc>
                        <a:spcBef>
                          <a:spcPts val="1200"/>
                        </a:spcBef>
                        <a:spcAft>
                          <a:spcPts val="1200"/>
                        </a:spcAft>
                      </a:pPr>
                      <a:r>
                        <a:rPr lang="en-US" sz="1600">
                          <a:effectLst/>
                        </a:rPr>
                        <a:t>seller_id</a:t>
                      </a:r>
                      <a:endParaRPr lang="en-US" sz="16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nSpc>
                          <a:spcPct val="115000"/>
                        </a:lnSpc>
                        <a:spcBef>
                          <a:spcPts val="1200"/>
                        </a:spcBef>
                        <a:spcAft>
                          <a:spcPts val="1200"/>
                        </a:spcAft>
                      </a:pPr>
                      <a:r>
                        <a:rPr lang="en-US" sz="1600" dirty="0">
                          <a:effectLst/>
                        </a:rPr>
                        <a:t>Seller id</a:t>
                      </a:r>
                      <a:endParaRPr lang="en-US" sz="16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2015271416"/>
                  </a:ext>
                </a:extLst>
              </a:tr>
              <a:tr h="307181">
                <a:tc>
                  <a:txBody>
                    <a:bodyPr/>
                    <a:lstStyle/>
                    <a:p>
                      <a:pPr marL="279400" marR="0">
                        <a:lnSpc>
                          <a:spcPct val="115000"/>
                        </a:lnSpc>
                        <a:spcBef>
                          <a:spcPts val="1200"/>
                        </a:spcBef>
                        <a:spcAft>
                          <a:spcPts val="1200"/>
                        </a:spcAft>
                      </a:pPr>
                      <a:r>
                        <a:rPr lang="en-US" sz="1600">
                          <a:effectLst/>
                        </a:rPr>
                        <a:t>sdr_id</a:t>
                      </a:r>
                      <a:endParaRPr lang="en-US" sz="16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nSpc>
                          <a:spcPct val="115000"/>
                        </a:lnSpc>
                        <a:spcBef>
                          <a:spcPts val="1200"/>
                        </a:spcBef>
                        <a:spcAft>
                          <a:spcPts val="1200"/>
                        </a:spcAft>
                      </a:pPr>
                      <a:r>
                        <a:rPr lang="en-US" sz="1600">
                          <a:effectLst/>
                        </a:rPr>
                        <a:t>Sales Development Representative id</a:t>
                      </a:r>
                      <a:endParaRPr lang="en-US" sz="16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1237410562"/>
                  </a:ext>
                </a:extLst>
              </a:tr>
              <a:tr h="307181">
                <a:tc>
                  <a:txBody>
                    <a:bodyPr/>
                    <a:lstStyle/>
                    <a:p>
                      <a:pPr marL="279400" marR="0">
                        <a:lnSpc>
                          <a:spcPct val="115000"/>
                        </a:lnSpc>
                        <a:spcBef>
                          <a:spcPts val="1200"/>
                        </a:spcBef>
                        <a:spcAft>
                          <a:spcPts val="1200"/>
                        </a:spcAft>
                      </a:pPr>
                      <a:r>
                        <a:rPr lang="en-US" sz="1600" dirty="0" err="1">
                          <a:effectLst/>
                        </a:rPr>
                        <a:t>sr_id</a:t>
                      </a:r>
                      <a:endParaRPr lang="en-US" sz="16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nSpc>
                          <a:spcPct val="115000"/>
                        </a:lnSpc>
                        <a:spcBef>
                          <a:spcPts val="1200"/>
                        </a:spcBef>
                        <a:spcAft>
                          <a:spcPts val="1200"/>
                        </a:spcAft>
                      </a:pPr>
                      <a:r>
                        <a:rPr lang="en-US" sz="1600" dirty="0">
                          <a:effectLst/>
                        </a:rPr>
                        <a:t>Sales Representative</a:t>
                      </a:r>
                      <a:endParaRPr lang="en-US" sz="16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1123751818"/>
                  </a:ext>
                </a:extLst>
              </a:tr>
              <a:tr h="307181">
                <a:tc>
                  <a:txBody>
                    <a:bodyPr/>
                    <a:lstStyle/>
                    <a:p>
                      <a:pPr marL="279400" marR="0">
                        <a:lnSpc>
                          <a:spcPct val="115000"/>
                        </a:lnSpc>
                        <a:spcBef>
                          <a:spcPts val="1200"/>
                        </a:spcBef>
                        <a:spcAft>
                          <a:spcPts val="1200"/>
                        </a:spcAft>
                      </a:pPr>
                      <a:r>
                        <a:rPr lang="en-US" sz="1400" dirty="0" err="1">
                          <a:effectLst/>
                        </a:rPr>
                        <a:t>won_date</a:t>
                      </a:r>
                      <a:endParaRPr lang="en-US" sz="1400"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400">
                          <a:effectLst/>
                        </a:rPr>
                        <a:t>Date the deal was closed</a:t>
                      </a:r>
                      <a:endParaRPr lang="en-US" sz="14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825954362"/>
                  </a:ext>
                </a:extLst>
              </a:tr>
              <a:tr h="307181">
                <a:tc>
                  <a:txBody>
                    <a:bodyPr/>
                    <a:lstStyle/>
                    <a:p>
                      <a:pPr marL="279400" marR="0">
                        <a:lnSpc>
                          <a:spcPct val="115000"/>
                        </a:lnSpc>
                        <a:spcBef>
                          <a:spcPts val="1200"/>
                        </a:spcBef>
                        <a:spcAft>
                          <a:spcPts val="1200"/>
                        </a:spcAft>
                      </a:pPr>
                      <a:r>
                        <a:rPr lang="en-US" sz="1400" dirty="0" err="1">
                          <a:effectLst/>
                        </a:rPr>
                        <a:t>lead_type</a:t>
                      </a:r>
                      <a:endParaRPr lang="en-US" sz="1400"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400">
                          <a:effectLst/>
                        </a:rPr>
                        <a:t>Lead type. Informed on contact</a:t>
                      </a:r>
                      <a:endParaRPr lang="en-US" sz="14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712673011"/>
                  </a:ext>
                </a:extLst>
              </a:tr>
              <a:tr h="307181">
                <a:tc>
                  <a:txBody>
                    <a:bodyPr/>
                    <a:lstStyle/>
                    <a:p>
                      <a:pPr marL="279400" marR="0">
                        <a:lnSpc>
                          <a:spcPct val="115000"/>
                        </a:lnSpc>
                        <a:spcBef>
                          <a:spcPts val="1200"/>
                        </a:spcBef>
                        <a:spcAft>
                          <a:spcPts val="1200"/>
                        </a:spcAft>
                      </a:pPr>
                      <a:r>
                        <a:rPr lang="en-US" sz="1400" dirty="0" err="1">
                          <a:effectLst/>
                        </a:rPr>
                        <a:t>business_segment</a:t>
                      </a:r>
                      <a:endParaRPr lang="en-US" sz="1400" dirty="0">
                        <a:solidFill>
                          <a:schemeClr val="bg1"/>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400" dirty="0" err="1">
                          <a:effectLst/>
                        </a:rPr>
                        <a:t>ead</a:t>
                      </a:r>
                      <a:r>
                        <a:rPr lang="en-US" sz="1400" dirty="0">
                          <a:effectLst/>
                        </a:rPr>
                        <a:t> business segment. Informed on contact</a:t>
                      </a:r>
                      <a:endParaRPr lang="en-US" sz="14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3249520173"/>
                  </a:ext>
                </a:extLst>
              </a:tr>
            </a:tbl>
          </a:graphicData>
        </a:graphic>
      </p:graphicFrame>
      <p:sp>
        <p:nvSpPr>
          <p:cNvPr id="11" name="Rectangle 2">
            <a:extLst>
              <a:ext uri="{FF2B5EF4-FFF2-40B4-BE49-F238E27FC236}">
                <a16:creationId xmlns:a16="http://schemas.microsoft.com/office/drawing/2014/main" id="{169F204F-FF66-4945-B133-0C86EFFB2B21}"/>
              </a:ext>
            </a:extLst>
          </p:cNvPr>
          <p:cNvSpPr>
            <a:spLocks noChangeArrowheads="1"/>
          </p:cNvSpPr>
          <p:nvPr/>
        </p:nvSpPr>
        <p:spPr bwMode="auto">
          <a:xfrm>
            <a:off x="838200" y="1751144"/>
            <a:ext cx="3448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Roboto"/>
                <a:ea typeface="Times New Roman" panose="02020603050405020304" pitchFamily="18" charset="0"/>
              </a:rPr>
              <a:t> </a:t>
            </a:r>
            <a:r>
              <a:rPr kumimoji="0" lang="en-US" altLang="en-US" b="0" i="0" u="none" strike="noStrike" cap="none" normalizeH="0" baseline="0" dirty="0" err="1">
                <a:ln>
                  <a:noFill/>
                </a:ln>
                <a:effectLst/>
                <a:latin typeface="Roboto"/>
                <a:ea typeface="Times New Roman" panose="02020603050405020304" pitchFamily="18" charset="0"/>
              </a:rPr>
              <a:t>Olist_closed_deals_dataset</a:t>
            </a:r>
            <a:endParaRPr kumimoji="0" lang="en-US" altLang="en-US" sz="2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280159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56EE9-F80C-4C6A-A4AD-B161FFF25A92}"/>
              </a:ext>
            </a:extLst>
          </p:cNvPr>
          <p:cNvSpPr>
            <a:spLocks noGrp="1"/>
          </p:cNvSpPr>
          <p:nvPr>
            <p:ph type="title"/>
          </p:nvPr>
        </p:nvSpPr>
        <p:spPr/>
        <p:txBody>
          <a:bodyPr/>
          <a:lstStyle/>
          <a:p>
            <a:r>
              <a:rPr lang="en-US" dirty="0"/>
              <a:t>Business Metadata – Details</a:t>
            </a:r>
          </a:p>
        </p:txBody>
      </p:sp>
      <p:sp>
        <p:nvSpPr>
          <p:cNvPr id="3" name="Content Placeholder 2">
            <a:extLst>
              <a:ext uri="{FF2B5EF4-FFF2-40B4-BE49-F238E27FC236}">
                <a16:creationId xmlns:a16="http://schemas.microsoft.com/office/drawing/2014/main" id="{73ED298A-7F86-4C5E-A47D-DDA7606BA7C2}"/>
              </a:ext>
            </a:extLst>
          </p:cNvPr>
          <p:cNvSpPr>
            <a:spLocks noGrp="1"/>
          </p:cNvSpPr>
          <p:nvPr>
            <p:ph idx="1"/>
          </p:nvPr>
        </p:nvSpPr>
        <p:spPr/>
        <p:txBody>
          <a:bodyPr>
            <a:normAutofit/>
          </a:bodyPr>
          <a:lstStyle/>
          <a:p>
            <a:pPr marL="0" indent="0">
              <a:buNone/>
            </a:pPr>
            <a:r>
              <a:rPr lang="en-US" sz="2000" dirty="0" err="1"/>
              <a:t>Olist_marketing_qualified_leads_dataset</a:t>
            </a:r>
            <a:endParaRPr lang="en-US" sz="2000" dirty="0"/>
          </a:p>
          <a:p>
            <a:pPr marL="0" indent="0">
              <a:buNone/>
            </a:pPr>
            <a:endParaRPr lang="en-US" sz="2000" dirty="0"/>
          </a:p>
        </p:txBody>
      </p:sp>
      <p:graphicFrame>
        <p:nvGraphicFramePr>
          <p:cNvPr id="4" name="Table 3">
            <a:extLst>
              <a:ext uri="{FF2B5EF4-FFF2-40B4-BE49-F238E27FC236}">
                <a16:creationId xmlns:a16="http://schemas.microsoft.com/office/drawing/2014/main" id="{B4A6573F-5F64-4784-A4A6-9DD350AF6916}"/>
              </a:ext>
            </a:extLst>
          </p:cNvPr>
          <p:cNvGraphicFramePr>
            <a:graphicFrameLocks noGrp="1"/>
          </p:cNvGraphicFramePr>
          <p:nvPr>
            <p:extLst>
              <p:ext uri="{D42A27DB-BD31-4B8C-83A1-F6EECF244321}">
                <p14:modId xmlns:p14="http://schemas.microsoft.com/office/powerpoint/2010/main" val="3190967287"/>
              </p:ext>
            </p:extLst>
          </p:nvPr>
        </p:nvGraphicFramePr>
        <p:xfrm>
          <a:off x="838199" y="2286000"/>
          <a:ext cx="9210675" cy="1540668"/>
        </p:xfrm>
        <a:graphic>
          <a:graphicData uri="http://schemas.openxmlformats.org/drawingml/2006/table">
            <a:tbl>
              <a:tblPr firstRow="1" firstCol="1" bandRow="1">
                <a:tableStyleId>{9D7B26C5-4107-4FEC-AEDC-1716B250A1EF}</a:tableStyleId>
              </a:tblPr>
              <a:tblGrid>
                <a:gridCol w="1887666">
                  <a:extLst>
                    <a:ext uri="{9D8B030D-6E8A-4147-A177-3AD203B41FA5}">
                      <a16:colId xmlns:a16="http://schemas.microsoft.com/office/drawing/2014/main" val="2447408023"/>
                    </a:ext>
                  </a:extLst>
                </a:gridCol>
                <a:gridCol w="7323009">
                  <a:extLst>
                    <a:ext uri="{9D8B030D-6E8A-4147-A177-3AD203B41FA5}">
                      <a16:colId xmlns:a16="http://schemas.microsoft.com/office/drawing/2014/main" val="3460860199"/>
                    </a:ext>
                  </a:extLst>
                </a:gridCol>
              </a:tblGrid>
              <a:tr h="385167">
                <a:tc>
                  <a:txBody>
                    <a:bodyPr/>
                    <a:lstStyle/>
                    <a:p>
                      <a:pPr marL="279400" marR="0">
                        <a:lnSpc>
                          <a:spcPct val="115000"/>
                        </a:lnSpc>
                        <a:spcBef>
                          <a:spcPts val="1200"/>
                        </a:spcBef>
                        <a:spcAft>
                          <a:spcPts val="1200"/>
                        </a:spcAft>
                      </a:pPr>
                      <a:r>
                        <a:rPr lang="en-US" sz="1100">
                          <a:effectLst/>
                        </a:rPr>
                        <a:t>mql_id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nSpc>
                          <a:spcPct val="115000"/>
                        </a:lnSpc>
                        <a:spcBef>
                          <a:spcPts val="1200"/>
                        </a:spcBef>
                        <a:spcAft>
                          <a:spcPts val="1200"/>
                        </a:spcAft>
                      </a:pPr>
                      <a:r>
                        <a:rPr lang="en-US" sz="1100" dirty="0">
                          <a:effectLst/>
                        </a:rPr>
                        <a:t>Marketing Qualified Lead id</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2357645443"/>
                  </a:ext>
                </a:extLst>
              </a:tr>
              <a:tr h="385167">
                <a:tc>
                  <a:txBody>
                    <a:bodyPr/>
                    <a:lstStyle/>
                    <a:p>
                      <a:pPr marL="279400" marR="0">
                        <a:lnSpc>
                          <a:spcPct val="115000"/>
                        </a:lnSpc>
                        <a:spcBef>
                          <a:spcPts val="1200"/>
                        </a:spcBef>
                        <a:spcAft>
                          <a:spcPts val="1200"/>
                        </a:spcAft>
                      </a:pPr>
                      <a:r>
                        <a:rPr lang="en-US" sz="1100">
                          <a:effectLst/>
                        </a:rPr>
                        <a:t>first_contact_date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nSpc>
                          <a:spcPct val="115000"/>
                        </a:lnSpc>
                        <a:spcBef>
                          <a:spcPts val="1200"/>
                        </a:spcBef>
                        <a:spcAft>
                          <a:spcPts val="1200"/>
                        </a:spcAft>
                      </a:pPr>
                      <a:r>
                        <a:rPr lang="en-US" sz="1100" dirty="0">
                          <a:effectLst/>
                        </a:rPr>
                        <a:t>Date of the first contact solicitation</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3945837990"/>
                  </a:ext>
                </a:extLst>
              </a:tr>
              <a:tr h="385167">
                <a:tc>
                  <a:txBody>
                    <a:bodyPr/>
                    <a:lstStyle/>
                    <a:p>
                      <a:pPr marL="279400" marR="0">
                        <a:lnSpc>
                          <a:spcPct val="115000"/>
                        </a:lnSpc>
                        <a:spcBef>
                          <a:spcPts val="1200"/>
                        </a:spcBef>
                        <a:spcAft>
                          <a:spcPts val="1200"/>
                        </a:spcAft>
                      </a:pPr>
                      <a:r>
                        <a:rPr lang="en-US" sz="1100">
                          <a:effectLst/>
                        </a:rPr>
                        <a:t>landing_page_id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nSpc>
                          <a:spcPct val="115000"/>
                        </a:lnSpc>
                        <a:spcBef>
                          <a:spcPts val="1200"/>
                        </a:spcBef>
                        <a:spcAft>
                          <a:spcPts val="1200"/>
                        </a:spcAft>
                      </a:pPr>
                      <a:r>
                        <a:rPr lang="en-US" sz="1100">
                          <a:effectLst/>
                        </a:rPr>
                        <a:t>Landing page id where the lead was acquired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4055580475"/>
                  </a:ext>
                </a:extLst>
              </a:tr>
              <a:tr h="385167">
                <a:tc>
                  <a:txBody>
                    <a:bodyPr/>
                    <a:lstStyle/>
                    <a:p>
                      <a:pPr marL="279400" marR="0">
                        <a:lnSpc>
                          <a:spcPct val="115000"/>
                        </a:lnSpc>
                        <a:spcBef>
                          <a:spcPts val="1200"/>
                        </a:spcBef>
                        <a:spcAft>
                          <a:spcPts val="1200"/>
                        </a:spcAft>
                      </a:pPr>
                      <a:r>
                        <a:rPr lang="en-US" sz="1100">
                          <a:effectLst/>
                        </a:rPr>
                        <a:t>origin</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nSpc>
                          <a:spcPct val="115000"/>
                        </a:lnSpc>
                        <a:spcBef>
                          <a:spcPts val="1200"/>
                        </a:spcBef>
                        <a:spcAft>
                          <a:spcPts val="1200"/>
                        </a:spcAft>
                      </a:pPr>
                      <a:r>
                        <a:rPr lang="en-US" sz="1100" dirty="0">
                          <a:effectLst/>
                        </a:rPr>
                        <a:t>Type of media where the lead was acquired</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3113113193"/>
                  </a:ext>
                </a:extLst>
              </a:tr>
            </a:tbl>
          </a:graphicData>
        </a:graphic>
      </p:graphicFrame>
      <p:sp>
        <p:nvSpPr>
          <p:cNvPr id="5" name="TextBox 4">
            <a:extLst>
              <a:ext uri="{FF2B5EF4-FFF2-40B4-BE49-F238E27FC236}">
                <a16:creationId xmlns:a16="http://schemas.microsoft.com/office/drawing/2014/main" id="{20926232-12B7-4028-9DC4-2F81EC542B1F}"/>
              </a:ext>
            </a:extLst>
          </p:cNvPr>
          <p:cNvSpPr txBox="1"/>
          <p:nvPr/>
        </p:nvSpPr>
        <p:spPr>
          <a:xfrm>
            <a:off x="838200" y="4276725"/>
            <a:ext cx="9572625" cy="954107"/>
          </a:xfrm>
          <a:prstGeom prst="rect">
            <a:avLst/>
          </a:prstGeom>
          <a:noFill/>
        </p:spPr>
        <p:txBody>
          <a:bodyPr wrap="square" rtlCol="0">
            <a:spAutoFit/>
          </a:bodyPr>
          <a:lstStyle/>
          <a:p>
            <a:r>
              <a:rPr lang="en-US" sz="2000" dirty="0"/>
              <a:t>Custom</a:t>
            </a:r>
            <a:r>
              <a:rPr lang="en-US" dirty="0"/>
              <a:t> </a:t>
            </a:r>
            <a:r>
              <a:rPr lang="en-US" sz="2000" dirty="0"/>
              <a:t>Fields</a:t>
            </a:r>
            <a:endParaRPr lang="en-US" dirty="0"/>
          </a:p>
          <a:p>
            <a:endParaRPr lang="en-US" dirty="0"/>
          </a:p>
          <a:p>
            <a:endParaRPr lang="en-US" dirty="0"/>
          </a:p>
        </p:txBody>
      </p:sp>
      <p:graphicFrame>
        <p:nvGraphicFramePr>
          <p:cNvPr id="6" name="Table 5">
            <a:extLst>
              <a:ext uri="{FF2B5EF4-FFF2-40B4-BE49-F238E27FC236}">
                <a16:creationId xmlns:a16="http://schemas.microsoft.com/office/drawing/2014/main" id="{4152E576-B262-44FE-9DDA-65859A1C9167}"/>
              </a:ext>
            </a:extLst>
          </p:cNvPr>
          <p:cNvGraphicFramePr>
            <a:graphicFrameLocks noGrp="1"/>
          </p:cNvGraphicFramePr>
          <p:nvPr>
            <p:extLst>
              <p:ext uri="{D42A27DB-BD31-4B8C-83A1-F6EECF244321}">
                <p14:modId xmlns:p14="http://schemas.microsoft.com/office/powerpoint/2010/main" val="38335196"/>
              </p:ext>
            </p:extLst>
          </p:nvPr>
        </p:nvGraphicFramePr>
        <p:xfrm>
          <a:off x="838198" y="4873327"/>
          <a:ext cx="9210675" cy="923330"/>
        </p:xfrm>
        <a:graphic>
          <a:graphicData uri="http://schemas.openxmlformats.org/drawingml/2006/table">
            <a:tbl>
              <a:tblPr firstRow="1" firstCol="1" bandRow="1">
                <a:tableStyleId>{9D7B26C5-4107-4FEC-AEDC-1716B250A1EF}</a:tableStyleId>
              </a:tblPr>
              <a:tblGrid>
                <a:gridCol w="1962932">
                  <a:extLst>
                    <a:ext uri="{9D8B030D-6E8A-4147-A177-3AD203B41FA5}">
                      <a16:colId xmlns:a16="http://schemas.microsoft.com/office/drawing/2014/main" val="2237868978"/>
                    </a:ext>
                  </a:extLst>
                </a:gridCol>
                <a:gridCol w="7247743">
                  <a:extLst>
                    <a:ext uri="{9D8B030D-6E8A-4147-A177-3AD203B41FA5}">
                      <a16:colId xmlns:a16="http://schemas.microsoft.com/office/drawing/2014/main" val="3388296360"/>
                    </a:ext>
                  </a:extLst>
                </a:gridCol>
              </a:tblGrid>
              <a:tr h="485751">
                <a:tc>
                  <a:txBody>
                    <a:bodyPr/>
                    <a:lstStyle/>
                    <a:p>
                      <a:pPr marL="279400" marR="0">
                        <a:lnSpc>
                          <a:spcPct val="115000"/>
                        </a:lnSpc>
                        <a:spcBef>
                          <a:spcPts val="1200"/>
                        </a:spcBef>
                        <a:spcAft>
                          <a:spcPts val="1200"/>
                        </a:spcAft>
                      </a:pPr>
                      <a:r>
                        <a:rPr lang="en-US" sz="1100">
                          <a:effectLst/>
                        </a:rPr>
                        <a:t>leads_converted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nSpc>
                          <a:spcPct val="115000"/>
                        </a:lnSpc>
                        <a:spcBef>
                          <a:spcPts val="1200"/>
                        </a:spcBef>
                        <a:spcAft>
                          <a:spcPts val="1200"/>
                        </a:spcAft>
                      </a:pPr>
                      <a:r>
                        <a:rPr lang="en-US" sz="1100" dirty="0">
                          <a:effectLst/>
                        </a:rPr>
                        <a:t>Yes/No depending on if a lead converted or not</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786534598"/>
                  </a:ext>
                </a:extLst>
              </a:tr>
              <a:tr h="437579">
                <a:tc>
                  <a:txBody>
                    <a:bodyPr/>
                    <a:lstStyle/>
                    <a:p>
                      <a:pPr marL="279400" marR="0" indent="304800">
                        <a:lnSpc>
                          <a:spcPct val="115000"/>
                        </a:lnSpc>
                        <a:spcBef>
                          <a:spcPts val="1200"/>
                        </a:spcBef>
                        <a:spcAft>
                          <a:spcPts val="1200"/>
                        </a:spcAft>
                      </a:pPr>
                      <a:r>
                        <a:rPr lang="en-US" sz="1100" dirty="0" err="1">
                          <a:effectLst/>
                        </a:rPr>
                        <a:t>date_diff</a:t>
                      </a:r>
                      <a:r>
                        <a:rPr lang="en-US" sz="1100" dirty="0">
                          <a:effectLst/>
                        </a:rPr>
                        <a:t>             	</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tc>
                  <a:txBody>
                    <a:bodyPr/>
                    <a:lstStyle/>
                    <a:p>
                      <a:pPr marL="279400" marR="0" algn="l">
                        <a:lnSpc>
                          <a:spcPct val="115000"/>
                        </a:lnSpc>
                        <a:spcBef>
                          <a:spcPts val="1200"/>
                        </a:spcBef>
                        <a:spcAft>
                          <a:spcPts val="1200"/>
                        </a:spcAft>
                      </a:pPr>
                      <a:r>
                        <a:rPr lang="en-US" sz="1100" dirty="0">
                          <a:effectLst/>
                        </a:rPr>
                        <a:t>	time taken to convert a lead</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687363774"/>
                  </a:ext>
                </a:extLst>
              </a:tr>
            </a:tbl>
          </a:graphicData>
        </a:graphic>
      </p:graphicFrame>
    </p:spTree>
    <p:extLst>
      <p:ext uri="{BB962C8B-B14F-4D97-AF65-F5344CB8AC3E}">
        <p14:creationId xmlns:p14="http://schemas.microsoft.com/office/powerpoint/2010/main" val="1901439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BB2B31-3325-4F55-BAC0-5105A074E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43467" y="691992"/>
            <a:ext cx="4025724" cy="552254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7">
            <a:extLst>
              <a:ext uri="{FF2B5EF4-FFF2-40B4-BE49-F238E27FC236}">
                <a16:creationId xmlns:a16="http://schemas.microsoft.com/office/drawing/2014/main" id="{7C75D4E4-7E6B-476E-8C7E-0E48CAC085F7}"/>
              </a:ext>
            </a:extLst>
          </p:cNvPr>
          <p:cNvSpPr txBox="1">
            <a:spLocks/>
          </p:cNvSpPr>
          <p:nvPr/>
        </p:nvSpPr>
        <p:spPr>
          <a:xfrm>
            <a:off x="1072055" y="1019503"/>
            <a:ext cx="3147848" cy="20652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a:solidFill>
                  <a:srgbClr val="FFFFFF"/>
                </a:solidFill>
              </a:rPr>
              <a:t>BUSINESS METADATA AND DATA MODEL</a:t>
            </a:r>
          </a:p>
        </p:txBody>
      </p:sp>
      <p:cxnSp>
        <p:nvCxnSpPr>
          <p:cNvPr id="4" name="Straight Connector 3">
            <a:extLst>
              <a:ext uri="{FF2B5EF4-FFF2-40B4-BE49-F238E27FC236}">
                <a16:creationId xmlns:a16="http://schemas.microsoft.com/office/drawing/2014/main" id="{5C4E73E3-6343-4E08-A13B-C6188234B2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0600" y="3163562"/>
            <a:ext cx="310896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Text Placeholder 6">
            <a:extLst>
              <a:ext uri="{FF2B5EF4-FFF2-40B4-BE49-F238E27FC236}">
                <a16:creationId xmlns:a16="http://schemas.microsoft.com/office/drawing/2014/main" id="{559889A4-81EB-4942-9878-FF1E005665D1}"/>
              </a:ext>
            </a:extLst>
          </p:cNvPr>
          <p:cNvSpPr txBox="1">
            <a:spLocks/>
          </p:cNvSpPr>
          <p:nvPr/>
        </p:nvSpPr>
        <p:spPr>
          <a:xfrm>
            <a:off x="1072056" y="3247283"/>
            <a:ext cx="3147848" cy="2228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FFFF"/>
                </a:solidFill>
              </a:rPr>
              <a:t> </a:t>
            </a:r>
            <a:r>
              <a:rPr lang="en-US" sz="1800" b="1" dirty="0">
                <a:solidFill>
                  <a:srgbClr val="FFFFFF"/>
                </a:solidFill>
              </a:rPr>
              <a:t>Dataset Repository:</a:t>
            </a:r>
            <a:endParaRPr lang="en-US" sz="1800" dirty="0">
              <a:solidFill>
                <a:srgbClr val="FFFFFF"/>
              </a:solidFill>
            </a:endParaRPr>
          </a:p>
          <a:p>
            <a:pPr marL="0" indent="0">
              <a:buNone/>
            </a:pPr>
            <a:r>
              <a:rPr lang="en-US" sz="1800" dirty="0">
                <a:solidFill>
                  <a:srgbClr val="FFFFFF"/>
                </a:solidFill>
              </a:rPr>
              <a:t>Brazilian e-commerce dataset</a:t>
            </a:r>
          </a:p>
          <a:p>
            <a:r>
              <a:rPr lang="en-US" sz="1800" dirty="0">
                <a:hlinkClick r:id="rId2"/>
              </a:rPr>
              <a:t>https://www.kaggle.com/olistbr/brazilian-ecommerce/home#olist_customers_dataset.csv</a:t>
            </a:r>
            <a:endParaRPr lang="en-US" sz="1800" dirty="0">
              <a:solidFill>
                <a:srgbClr val="FFFFFF"/>
              </a:solidFill>
            </a:endParaRPr>
          </a:p>
          <a:p>
            <a:endParaRPr lang="en-US" sz="1800" dirty="0">
              <a:solidFill>
                <a:srgbClr val="FFFFFF"/>
              </a:solidFill>
            </a:endParaRPr>
          </a:p>
        </p:txBody>
      </p:sp>
      <p:pic>
        <p:nvPicPr>
          <p:cNvPr id="7" name="Picture 6">
            <a:extLst>
              <a:ext uri="{FF2B5EF4-FFF2-40B4-BE49-F238E27FC236}">
                <a16:creationId xmlns:a16="http://schemas.microsoft.com/office/drawing/2014/main" id="{A4F8ED2B-64D5-452E-A215-E446669839A4}"/>
              </a:ext>
            </a:extLst>
          </p:cNvPr>
          <p:cNvPicPr>
            <a:picLocks noChangeAspect="1"/>
          </p:cNvPicPr>
          <p:nvPr/>
        </p:nvPicPr>
        <p:blipFill>
          <a:blip r:embed="rId3"/>
          <a:stretch>
            <a:fillRect/>
          </a:stretch>
        </p:blipFill>
        <p:spPr>
          <a:xfrm>
            <a:off x="5097779" y="1382429"/>
            <a:ext cx="6958888" cy="4093142"/>
          </a:xfrm>
          <a:prstGeom prst="rect">
            <a:avLst/>
          </a:prstGeom>
        </p:spPr>
      </p:pic>
    </p:spTree>
    <p:extLst>
      <p:ext uri="{BB962C8B-B14F-4D97-AF65-F5344CB8AC3E}">
        <p14:creationId xmlns:p14="http://schemas.microsoft.com/office/powerpoint/2010/main" val="1084009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528E-A637-4EDF-A7E3-4C1B2401F68B}"/>
              </a:ext>
            </a:extLst>
          </p:cNvPr>
          <p:cNvSpPr>
            <a:spLocks noGrp="1"/>
          </p:cNvSpPr>
          <p:nvPr>
            <p:ph type="title"/>
          </p:nvPr>
        </p:nvSpPr>
        <p:spPr/>
        <p:txBody>
          <a:bodyPr/>
          <a:lstStyle/>
          <a:p>
            <a:r>
              <a:rPr lang="en-US" dirty="0"/>
              <a:t>Business Metadata</a:t>
            </a:r>
          </a:p>
        </p:txBody>
      </p:sp>
      <p:sp>
        <p:nvSpPr>
          <p:cNvPr id="3" name="Content Placeholder 2">
            <a:extLst>
              <a:ext uri="{FF2B5EF4-FFF2-40B4-BE49-F238E27FC236}">
                <a16:creationId xmlns:a16="http://schemas.microsoft.com/office/drawing/2014/main" id="{311FB90E-1F62-464E-8CED-4C799E82E650}"/>
              </a:ext>
            </a:extLst>
          </p:cNvPr>
          <p:cNvSpPr>
            <a:spLocks noGrp="1"/>
          </p:cNvSpPr>
          <p:nvPr>
            <p:ph idx="1"/>
          </p:nvPr>
        </p:nvSpPr>
        <p:spPr>
          <a:xfrm>
            <a:off x="838200" y="1400175"/>
            <a:ext cx="10515600" cy="4776788"/>
          </a:xfrm>
        </p:spPr>
        <p:txBody>
          <a:bodyPr/>
          <a:lstStyle/>
          <a:p>
            <a:pPr marL="0" indent="0">
              <a:buNone/>
            </a:pPr>
            <a:r>
              <a:rPr lang="en-US" sz="1800" dirty="0" err="1"/>
              <a:t>olist_order_items_dataset</a:t>
            </a:r>
            <a:r>
              <a:rPr lang="en-US" sz="1800" dirty="0"/>
              <a:t> (Line Item)</a:t>
            </a:r>
          </a:p>
        </p:txBody>
      </p:sp>
      <p:graphicFrame>
        <p:nvGraphicFramePr>
          <p:cNvPr id="4" name="Table 3">
            <a:extLst>
              <a:ext uri="{FF2B5EF4-FFF2-40B4-BE49-F238E27FC236}">
                <a16:creationId xmlns:a16="http://schemas.microsoft.com/office/drawing/2014/main" id="{899C11E7-1785-4C4A-8620-EC0C48347CA8}"/>
              </a:ext>
            </a:extLst>
          </p:cNvPr>
          <p:cNvGraphicFramePr>
            <a:graphicFrameLocks noGrp="1"/>
          </p:cNvGraphicFramePr>
          <p:nvPr>
            <p:extLst>
              <p:ext uri="{D42A27DB-BD31-4B8C-83A1-F6EECF244321}">
                <p14:modId xmlns:p14="http://schemas.microsoft.com/office/powerpoint/2010/main" val="1951331971"/>
              </p:ext>
            </p:extLst>
          </p:nvPr>
        </p:nvGraphicFramePr>
        <p:xfrm>
          <a:off x="838200" y="1924050"/>
          <a:ext cx="9028952" cy="2159381"/>
        </p:xfrm>
        <a:graphic>
          <a:graphicData uri="http://schemas.openxmlformats.org/drawingml/2006/table">
            <a:tbl>
              <a:tblPr firstRow="1" firstCol="1" bandRow="1">
                <a:tableStyleId>{9D7B26C5-4107-4FEC-AEDC-1716B250A1EF}</a:tableStyleId>
              </a:tblPr>
              <a:tblGrid>
                <a:gridCol w="2459657">
                  <a:extLst>
                    <a:ext uri="{9D8B030D-6E8A-4147-A177-3AD203B41FA5}">
                      <a16:colId xmlns:a16="http://schemas.microsoft.com/office/drawing/2014/main" val="1366431291"/>
                    </a:ext>
                  </a:extLst>
                </a:gridCol>
                <a:gridCol w="6569295">
                  <a:extLst>
                    <a:ext uri="{9D8B030D-6E8A-4147-A177-3AD203B41FA5}">
                      <a16:colId xmlns:a16="http://schemas.microsoft.com/office/drawing/2014/main" val="2787297632"/>
                    </a:ext>
                  </a:extLst>
                </a:gridCol>
              </a:tblGrid>
              <a:tr h="177319">
                <a:tc>
                  <a:txBody>
                    <a:bodyPr/>
                    <a:lstStyle/>
                    <a:p>
                      <a:pPr marL="241300" marR="0">
                        <a:lnSpc>
                          <a:spcPct val="115000"/>
                        </a:lnSpc>
                        <a:spcBef>
                          <a:spcPts val="1200"/>
                        </a:spcBef>
                        <a:spcAft>
                          <a:spcPts val="1200"/>
                        </a:spcAft>
                      </a:pPr>
                      <a:r>
                        <a:rPr lang="en-US" sz="1100">
                          <a:effectLst/>
                        </a:rPr>
                        <a:t>order_id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41300" marR="0">
                        <a:lnSpc>
                          <a:spcPct val="115000"/>
                        </a:lnSpc>
                        <a:spcBef>
                          <a:spcPts val="1200"/>
                        </a:spcBef>
                        <a:spcAft>
                          <a:spcPts val="1200"/>
                        </a:spcAft>
                      </a:pPr>
                      <a:r>
                        <a:rPr lang="en-US" sz="1100">
                          <a:effectLst/>
                        </a:rPr>
                        <a:t>order unique identifier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1844948612"/>
                  </a:ext>
                </a:extLst>
              </a:tr>
              <a:tr h="198464">
                <a:tc>
                  <a:txBody>
                    <a:bodyPr/>
                    <a:lstStyle/>
                    <a:p>
                      <a:pPr marL="241300" marR="0">
                        <a:lnSpc>
                          <a:spcPct val="115000"/>
                        </a:lnSpc>
                        <a:spcBef>
                          <a:spcPts val="1200"/>
                        </a:spcBef>
                        <a:spcAft>
                          <a:spcPts val="1200"/>
                        </a:spcAft>
                      </a:pPr>
                      <a:r>
                        <a:rPr lang="en-US" sz="1100">
                          <a:effectLst/>
                        </a:rPr>
                        <a:t>order_item_id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41300" marR="0">
                        <a:lnSpc>
                          <a:spcPct val="115000"/>
                        </a:lnSpc>
                        <a:spcBef>
                          <a:spcPts val="1200"/>
                        </a:spcBef>
                        <a:spcAft>
                          <a:spcPts val="1200"/>
                        </a:spcAft>
                      </a:pPr>
                      <a:r>
                        <a:rPr lang="en-US" sz="1100">
                          <a:effectLst/>
                        </a:rPr>
                        <a:t>sequential number identifying number of items included in the same order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1277804692"/>
                  </a:ext>
                </a:extLst>
              </a:tr>
              <a:tr h="177319">
                <a:tc>
                  <a:txBody>
                    <a:bodyPr/>
                    <a:lstStyle/>
                    <a:p>
                      <a:pPr marL="241300" marR="0">
                        <a:lnSpc>
                          <a:spcPct val="115000"/>
                        </a:lnSpc>
                        <a:spcBef>
                          <a:spcPts val="1200"/>
                        </a:spcBef>
                        <a:spcAft>
                          <a:spcPts val="1200"/>
                        </a:spcAft>
                      </a:pPr>
                      <a:r>
                        <a:rPr lang="en-US" sz="1100" dirty="0" err="1">
                          <a:effectLst/>
                        </a:rPr>
                        <a:t>product_id</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41300" marR="0">
                        <a:lnSpc>
                          <a:spcPct val="115000"/>
                        </a:lnSpc>
                        <a:spcBef>
                          <a:spcPts val="1200"/>
                        </a:spcBef>
                        <a:spcAft>
                          <a:spcPts val="1200"/>
                        </a:spcAft>
                      </a:pPr>
                      <a:r>
                        <a:rPr lang="en-US" sz="1100">
                          <a:effectLst/>
                        </a:rPr>
                        <a:t>product unique identifier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tc>
                <a:extLst>
                  <a:ext uri="{0D108BD9-81ED-4DB2-BD59-A6C34878D82A}">
                    <a16:rowId xmlns:a16="http://schemas.microsoft.com/office/drawing/2014/main" val="1774207255"/>
                  </a:ext>
                </a:extLst>
              </a:tr>
              <a:tr h="177319">
                <a:tc>
                  <a:txBody>
                    <a:bodyPr/>
                    <a:lstStyle/>
                    <a:p>
                      <a:pPr marL="241300" marR="0">
                        <a:lnSpc>
                          <a:spcPct val="115000"/>
                        </a:lnSpc>
                        <a:spcBef>
                          <a:spcPts val="1200"/>
                        </a:spcBef>
                        <a:spcAft>
                          <a:spcPts val="1200"/>
                        </a:spcAft>
                      </a:pPr>
                      <a:r>
                        <a:rPr lang="en-US" sz="1100">
                          <a:effectLst/>
                        </a:rPr>
                        <a:t>seller_id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41300" marR="0">
                        <a:lnSpc>
                          <a:spcPct val="115000"/>
                        </a:lnSpc>
                        <a:spcBef>
                          <a:spcPts val="1200"/>
                        </a:spcBef>
                        <a:spcAft>
                          <a:spcPts val="1200"/>
                        </a:spcAft>
                      </a:pPr>
                      <a:r>
                        <a:rPr lang="en-US" sz="1100">
                          <a:effectLst/>
                        </a:rPr>
                        <a:t>seller unique identifier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1633454823"/>
                  </a:ext>
                </a:extLst>
              </a:tr>
              <a:tr h="274793">
                <a:tc>
                  <a:txBody>
                    <a:bodyPr/>
                    <a:lstStyle/>
                    <a:p>
                      <a:pPr marL="241300" marR="0">
                        <a:lnSpc>
                          <a:spcPct val="115000"/>
                        </a:lnSpc>
                        <a:spcBef>
                          <a:spcPts val="1200"/>
                        </a:spcBef>
                        <a:spcAft>
                          <a:spcPts val="1200"/>
                        </a:spcAft>
                      </a:pPr>
                      <a:r>
                        <a:rPr lang="en-US" sz="1100">
                          <a:effectLst/>
                        </a:rPr>
                        <a:t>shipping_limit_date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41300" marR="0">
                        <a:lnSpc>
                          <a:spcPct val="115000"/>
                        </a:lnSpc>
                        <a:spcBef>
                          <a:spcPts val="1200"/>
                        </a:spcBef>
                        <a:spcAft>
                          <a:spcPts val="1200"/>
                        </a:spcAft>
                      </a:pPr>
                      <a:r>
                        <a:rPr lang="en-US" sz="1100">
                          <a:effectLst/>
                        </a:rPr>
                        <a:t>Shows the seller shipping limit date for handling the order over to the logistic partner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539515099"/>
                  </a:ext>
                </a:extLst>
              </a:tr>
              <a:tr h="177319">
                <a:tc>
                  <a:txBody>
                    <a:bodyPr/>
                    <a:lstStyle/>
                    <a:p>
                      <a:pPr marL="241300" marR="0">
                        <a:lnSpc>
                          <a:spcPct val="115000"/>
                        </a:lnSpc>
                        <a:spcBef>
                          <a:spcPts val="1200"/>
                        </a:spcBef>
                        <a:spcAft>
                          <a:spcPts val="1200"/>
                        </a:spcAft>
                      </a:pPr>
                      <a:r>
                        <a:rPr lang="en-US" sz="1100">
                          <a:effectLst/>
                        </a:rPr>
                        <a:t>price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41300" marR="0">
                        <a:lnSpc>
                          <a:spcPct val="115000"/>
                        </a:lnSpc>
                        <a:spcBef>
                          <a:spcPts val="1200"/>
                        </a:spcBef>
                        <a:spcAft>
                          <a:spcPts val="1200"/>
                        </a:spcAft>
                      </a:pPr>
                      <a:r>
                        <a:rPr lang="en-US" sz="1100">
                          <a:effectLst/>
                        </a:rPr>
                        <a:t>item price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3927386876"/>
                  </a:ext>
                </a:extLst>
              </a:tr>
              <a:tr h="274793">
                <a:tc>
                  <a:txBody>
                    <a:bodyPr/>
                    <a:lstStyle/>
                    <a:p>
                      <a:pPr marL="241300" marR="0">
                        <a:lnSpc>
                          <a:spcPct val="115000"/>
                        </a:lnSpc>
                        <a:spcBef>
                          <a:spcPts val="1200"/>
                        </a:spcBef>
                        <a:spcAft>
                          <a:spcPts val="1200"/>
                        </a:spcAft>
                      </a:pPr>
                      <a:r>
                        <a:rPr lang="en-US" sz="1100">
                          <a:effectLst/>
                        </a:rPr>
                        <a:t>freight_value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41300" marR="0">
                        <a:lnSpc>
                          <a:spcPct val="115000"/>
                        </a:lnSpc>
                        <a:spcBef>
                          <a:spcPts val="1200"/>
                        </a:spcBef>
                        <a:spcAft>
                          <a:spcPts val="1200"/>
                        </a:spcAft>
                      </a:pPr>
                      <a:r>
                        <a:rPr lang="en-US" sz="1100" dirty="0">
                          <a:effectLst/>
                        </a:rPr>
                        <a:t>item freight value item (if an order has more than one item the freight value is </a:t>
                      </a:r>
                      <a:r>
                        <a:rPr lang="en-US" sz="1100" dirty="0" err="1">
                          <a:effectLst/>
                        </a:rPr>
                        <a:t>splitted</a:t>
                      </a:r>
                      <a:r>
                        <a:rPr lang="en-US" sz="1100" dirty="0">
                          <a:effectLst/>
                        </a:rPr>
                        <a:t> between items)</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617693929"/>
                  </a:ext>
                </a:extLst>
              </a:tr>
            </a:tbl>
          </a:graphicData>
        </a:graphic>
      </p:graphicFrame>
      <p:sp>
        <p:nvSpPr>
          <p:cNvPr id="5" name="TextBox 4">
            <a:extLst>
              <a:ext uri="{FF2B5EF4-FFF2-40B4-BE49-F238E27FC236}">
                <a16:creationId xmlns:a16="http://schemas.microsoft.com/office/drawing/2014/main" id="{B4FA7454-EE14-4C7E-A469-1B95D967C854}"/>
              </a:ext>
            </a:extLst>
          </p:cNvPr>
          <p:cNvSpPr txBox="1"/>
          <p:nvPr/>
        </p:nvSpPr>
        <p:spPr>
          <a:xfrm>
            <a:off x="838200" y="4181475"/>
            <a:ext cx="9028952" cy="646331"/>
          </a:xfrm>
          <a:prstGeom prst="rect">
            <a:avLst/>
          </a:prstGeom>
          <a:noFill/>
        </p:spPr>
        <p:txBody>
          <a:bodyPr wrap="square" rtlCol="0">
            <a:spAutoFit/>
          </a:bodyPr>
          <a:lstStyle/>
          <a:p>
            <a:r>
              <a:rPr lang="en-US" dirty="0" err="1"/>
              <a:t>olist_customers_dataset</a:t>
            </a:r>
            <a:endParaRPr lang="en-US" dirty="0"/>
          </a:p>
          <a:p>
            <a:endParaRPr lang="en-US" dirty="0"/>
          </a:p>
        </p:txBody>
      </p:sp>
      <p:graphicFrame>
        <p:nvGraphicFramePr>
          <p:cNvPr id="6" name="Table 5">
            <a:extLst>
              <a:ext uri="{FF2B5EF4-FFF2-40B4-BE49-F238E27FC236}">
                <a16:creationId xmlns:a16="http://schemas.microsoft.com/office/drawing/2014/main" id="{116C5E21-E693-49DF-B687-0D35F42FBAAB}"/>
              </a:ext>
            </a:extLst>
          </p:cNvPr>
          <p:cNvGraphicFramePr>
            <a:graphicFrameLocks noGrp="1"/>
          </p:cNvGraphicFramePr>
          <p:nvPr>
            <p:extLst>
              <p:ext uri="{D42A27DB-BD31-4B8C-83A1-F6EECF244321}">
                <p14:modId xmlns:p14="http://schemas.microsoft.com/office/powerpoint/2010/main" val="2448778055"/>
              </p:ext>
            </p:extLst>
          </p:nvPr>
        </p:nvGraphicFramePr>
        <p:xfrm>
          <a:off x="838200" y="4685616"/>
          <a:ext cx="9028952" cy="1602498"/>
        </p:xfrm>
        <a:graphic>
          <a:graphicData uri="http://schemas.openxmlformats.org/drawingml/2006/table">
            <a:tbl>
              <a:tblPr firstRow="1" firstCol="1" bandRow="1">
                <a:tableStyleId>{9D7B26C5-4107-4FEC-AEDC-1716B250A1EF}</a:tableStyleId>
              </a:tblPr>
              <a:tblGrid>
                <a:gridCol w="2419350">
                  <a:extLst>
                    <a:ext uri="{9D8B030D-6E8A-4147-A177-3AD203B41FA5}">
                      <a16:colId xmlns:a16="http://schemas.microsoft.com/office/drawing/2014/main" val="2160351639"/>
                    </a:ext>
                  </a:extLst>
                </a:gridCol>
                <a:gridCol w="6609602">
                  <a:extLst>
                    <a:ext uri="{9D8B030D-6E8A-4147-A177-3AD203B41FA5}">
                      <a16:colId xmlns:a16="http://schemas.microsoft.com/office/drawing/2014/main" val="3553038840"/>
                    </a:ext>
                  </a:extLst>
                </a:gridCol>
              </a:tblGrid>
              <a:tr h="368566">
                <a:tc>
                  <a:txBody>
                    <a:bodyPr/>
                    <a:lstStyle/>
                    <a:p>
                      <a:pPr marL="279400" marR="0">
                        <a:lnSpc>
                          <a:spcPct val="115000"/>
                        </a:lnSpc>
                        <a:spcBef>
                          <a:spcPts val="1200"/>
                        </a:spcBef>
                        <a:spcAft>
                          <a:spcPts val="1200"/>
                        </a:spcAft>
                      </a:pPr>
                      <a:r>
                        <a:rPr lang="en-US" sz="1100">
                          <a:effectLst/>
                        </a:rPr>
                        <a:t>customer_id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100" dirty="0">
                          <a:effectLst/>
                        </a:rPr>
                        <a:t>key to orders dataset. Each order has a unique </a:t>
                      </a:r>
                      <a:r>
                        <a:rPr lang="en-US" sz="1100" dirty="0" err="1">
                          <a:effectLst/>
                        </a:rPr>
                        <a:t>customer_id</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1594289849"/>
                  </a:ext>
                </a:extLst>
              </a:tr>
              <a:tr h="280695">
                <a:tc>
                  <a:txBody>
                    <a:bodyPr/>
                    <a:lstStyle/>
                    <a:p>
                      <a:pPr marL="279400" marR="0">
                        <a:lnSpc>
                          <a:spcPct val="115000"/>
                        </a:lnSpc>
                        <a:spcBef>
                          <a:spcPts val="1200"/>
                        </a:spcBef>
                        <a:spcAft>
                          <a:spcPts val="1200"/>
                        </a:spcAft>
                      </a:pPr>
                      <a:r>
                        <a:rPr lang="en-US" sz="1100">
                          <a:effectLst/>
                        </a:rPr>
                        <a:t>customer_unique_id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100">
                          <a:effectLst/>
                        </a:rPr>
                        <a:t>unique identifier of a customer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1640657762"/>
                  </a:ext>
                </a:extLst>
              </a:tr>
              <a:tr h="280695">
                <a:tc>
                  <a:txBody>
                    <a:bodyPr/>
                    <a:lstStyle/>
                    <a:p>
                      <a:pPr marL="279400" marR="0">
                        <a:lnSpc>
                          <a:spcPct val="115000"/>
                        </a:lnSpc>
                        <a:spcBef>
                          <a:spcPts val="1200"/>
                        </a:spcBef>
                        <a:spcAft>
                          <a:spcPts val="1200"/>
                        </a:spcAft>
                      </a:pPr>
                      <a:r>
                        <a:rPr lang="en-US" sz="1100">
                          <a:effectLst/>
                        </a:rPr>
                        <a:t>customer_zip_code_prefix</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100">
                          <a:effectLst/>
                        </a:rPr>
                        <a:t>first five digits of customer zip code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51125654"/>
                  </a:ext>
                </a:extLst>
              </a:tr>
              <a:tr h="280695">
                <a:tc>
                  <a:txBody>
                    <a:bodyPr/>
                    <a:lstStyle/>
                    <a:p>
                      <a:pPr marL="279400" marR="0">
                        <a:lnSpc>
                          <a:spcPct val="115000"/>
                        </a:lnSpc>
                        <a:spcBef>
                          <a:spcPts val="1200"/>
                        </a:spcBef>
                        <a:spcAft>
                          <a:spcPts val="1200"/>
                        </a:spcAft>
                      </a:pPr>
                      <a:r>
                        <a:rPr lang="en-US" sz="1100">
                          <a:effectLst/>
                        </a:rPr>
                        <a:t>customer_city</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100">
                          <a:effectLst/>
                        </a:rPr>
                        <a:t>customer city name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3200252384"/>
                  </a:ext>
                </a:extLst>
              </a:tr>
              <a:tr h="280695">
                <a:tc>
                  <a:txBody>
                    <a:bodyPr/>
                    <a:lstStyle/>
                    <a:p>
                      <a:pPr marL="279400" marR="0">
                        <a:lnSpc>
                          <a:spcPct val="115000"/>
                        </a:lnSpc>
                        <a:spcBef>
                          <a:spcPts val="1200"/>
                        </a:spcBef>
                        <a:spcAft>
                          <a:spcPts val="1200"/>
                        </a:spcAft>
                      </a:pPr>
                      <a:r>
                        <a:rPr lang="en-US" sz="1100">
                          <a:effectLst/>
                        </a:rPr>
                        <a:t>customer_state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100" dirty="0">
                          <a:effectLst/>
                        </a:rPr>
                        <a:t>customer state name</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6235934"/>
                  </a:ext>
                </a:extLst>
              </a:tr>
            </a:tbl>
          </a:graphicData>
        </a:graphic>
      </p:graphicFrame>
    </p:spTree>
    <p:extLst>
      <p:ext uri="{BB962C8B-B14F-4D97-AF65-F5344CB8AC3E}">
        <p14:creationId xmlns:p14="http://schemas.microsoft.com/office/powerpoint/2010/main" val="2274228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776E-C1BB-4F6D-9EB7-EFC835C2467F}"/>
              </a:ext>
            </a:extLst>
          </p:cNvPr>
          <p:cNvSpPr>
            <a:spLocks noGrp="1"/>
          </p:cNvSpPr>
          <p:nvPr>
            <p:ph type="title"/>
          </p:nvPr>
        </p:nvSpPr>
        <p:spPr>
          <a:xfrm>
            <a:off x="838200" y="365125"/>
            <a:ext cx="10515600" cy="1063625"/>
          </a:xfrm>
        </p:spPr>
        <p:txBody>
          <a:bodyPr>
            <a:normAutofit/>
          </a:bodyPr>
          <a:lstStyle/>
          <a:p>
            <a:r>
              <a:rPr lang="en-US" dirty="0"/>
              <a:t>Business Metadata – Continued</a:t>
            </a:r>
          </a:p>
        </p:txBody>
      </p:sp>
      <p:sp>
        <p:nvSpPr>
          <p:cNvPr id="3" name="Content Placeholder 2">
            <a:extLst>
              <a:ext uri="{FF2B5EF4-FFF2-40B4-BE49-F238E27FC236}">
                <a16:creationId xmlns:a16="http://schemas.microsoft.com/office/drawing/2014/main" id="{7B2B5D80-2D86-4850-A844-C72552921870}"/>
              </a:ext>
            </a:extLst>
          </p:cNvPr>
          <p:cNvSpPr>
            <a:spLocks noGrp="1"/>
          </p:cNvSpPr>
          <p:nvPr>
            <p:ph idx="1"/>
          </p:nvPr>
        </p:nvSpPr>
        <p:spPr>
          <a:xfrm>
            <a:off x="838200" y="1762125"/>
            <a:ext cx="10515600" cy="4414838"/>
          </a:xfrm>
        </p:spPr>
        <p:txBody>
          <a:bodyPr/>
          <a:lstStyle/>
          <a:p>
            <a:pPr marL="0" indent="0">
              <a:buNone/>
            </a:pPr>
            <a:r>
              <a:rPr lang="en-US" sz="2000" dirty="0" err="1"/>
              <a:t>olist_order_payments_dataset</a:t>
            </a: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err="1"/>
              <a:t>olist_sellers_dataset</a:t>
            </a:r>
            <a:endParaRPr lang="en-US" sz="2000" dirty="0"/>
          </a:p>
          <a:p>
            <a:pPr marL="0" indent="0">
              <a:buNone/>
            </a:pPr>
            <a:endParaRPr lang="en-US" dirty="0"/>
          </a:p>
        </p:txBody>
      </p:sp>
      <p:graphicFrame>
        <p:nvGraphicFramePr>
          <p:cNvPr id="4" name="Table 3">
            <a:extLst>
              <a:ext uri="{FF2B5EF4-FFF2-40B4-BE49-F238E27FC236}">
                <a16:creationId xmlns:a16="http://schemas.microsoft.com/office/drawing/2014/main" id="{C4BA58E4-B555-477A-A2AC-57ECC0EF35EA}"/>
              </a:ext>
            </a:extLst>
          </p:cNvPr>
          <p:cNvGraphicFramePr>
            <a:graphicFrameLocks noGrp="1"/>
          </p:cNvGraphicFramePr>
          <p:nvPr>
            <p:extLst>
              <p:ext uri="{D42A27DB-BD31-4B8C-83A1-F6EECF244321}">
                <p14:modId xmlns:p14="http://schemas.microsoft.com/office/powerpoint/2010/main" val="1093266441"/>
              </p:ext>
            </p:extLst>
          </p:nvPr>
        </p:nvGraphicFramePr>
        <p:xfrm>
          <a:off x="838200" y="2228851"/>
          <a:ext cx="9686925" cy="1771650"/>
        </p:xfrm>
        <a:graphic>
          <a:graphicData uri="http://schemas.openxmlformats.org/drawingml/2006/table">
            <a:tbl>
              <a:tblPr firstRow="1" firstCol="1" bandRow="1">
                <a:tableStyleId>{9D7B26C5-4107-4FEC-AEDC-1716B250A1EF}</a:tableStyleId>
              </a:tblPr>
              <a:tblGrid>
                <a:gridCol w="2105065">
                  <a:extLst>
                    <a:ext uri="{9D8B030D-6E8A-4147-A177-3AD203B41FA5}">
                      <a16:colId xmlns:a16="http://schemas.microsoft.com/office/drawing/2014/main" val="1688974589"/>
                    </a:ext>
                  </a:extLst>
                </a:gridCol>
                <a:gridCol w="7581860">
                  <a:extLst>
                    <a:ext uri="{9D8B030D-6E8A-4147-A177-3AD203B41FA5}">
                      <a16:colId xmlns:a16="http://schemas.microsoft.com/office/drawing/2014/main" val="1890836076"/>
                    </a:ext>
                  </a:extLst>
                </a:gridCol>
              </a:tblGrid>
              <a:tr h="314446">
                <a:tc>
                  <a:txBody>
                    <a:bodyPr/>
                    <a:lstStyle/>
                    <a:p>
                      <a:pPr marL="0" marR="0">
                        <a:lnSpc>
                          <a:spcPct val="115000"/>
                        </a:lnSpc>
                        <a:spcBef>
                          <a:spcPts val="1200"/>
                        </a:spcBef>
                        <a:spcAft>
                          <a:spcPts val="1200"/>
                        </a:spcAft>
                      </a:pPr>
                      <a:r>
                        <a:rPr lang="en-US" sz="1100">
                          <a:effectLst/>
                        </a:rPr>
                        <a:t>order_id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0" marR="0">
                        <a:lnSpc>
                          <a:spcPct val="115000"/>
                        </a:lnSpc>
                        <a:spcBef>
                          <a:spcPts val="1200"/>
                        </a:spcBef>
                        <a:spcAft>
                          <a:spcPts val="1200"/>
                        </a:spcAft>
                      </a:pPr>
                      <a:r>
                        <a:rPr lang="en-US" sz="1100" dirty="0">
                          <a:effectLst/>
                        </a:rPr>
                        <a:t>order unique identifier</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246255439"/>
                  </a:ext>
                </a:extLst>
              </a:tr>
              <a:tr h="513866">
                <a:tc>
                  <a:txBody>
                    <a:bodyPr/>
                    <a:lstStyle/>
                    <a:p>
                      <a:pPr marL="0" marR="0">
                        <a:lnSpc>
                          <a:spcPct val="115000"/>
                        </a:lnSpc>
                        <a:spcBef>
                          <a:spcPts val="1200"/>
                        </a:spcBef>
                        <a:spcAft>
                          <a:spcPts val="1200"/>
                        </a:spcAft>
                      </a:pPr>
                      <a:r>
                        <a:rPr lang="en-US" sz="1100" dirty="0" err="1">
                          <a:effectLst/>
                        </a:rPr>
                        <a:t>payment_sequential</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0" marR="0">
                        <a:lnSpc>
                          <a:spcPct val="115000"/>
                        </a:lnSpc>
                        <a:spcBef>
                          <a:spcPts val="1200"/>
                        </a:spcBef>
                        <a:spcAft>
                          <a:spcPts val="1200"/>
                        </a:spcAft>
                      </a:pPr>
                      <a:r>
                        <a:rPr lang="en-US" sz="1100">
                          <a:effectLst/>
                        </a:rPr>
                        <a:t> customer may pay an order with more than one payment method. If he does so, a sequence will be created to accommodate all payments</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377885521"/>
                  </a:ext>
                </a:extLst>
              </a:tr>
              <a:tr h="314446">
                <a:tc>
                  <a:txBody>
                    <a:bodyPr/>
                    <a:lstStyle/>
                    <a:p>
                      <a:pPr marL="0" marR="0">
                        <a:lnSpc>
                          <a:spcPct val="115000"/>
                        </a:lnSpc>
                        <a:spcBef>
                          <a:spcPts val="1200"/>
                        </a:spcBef>
                        <a:spcAft>
                          <a:spcPts val="1200"/>
                        </a:spcAft>
                      </a:pPr>
                      <a:r>
                        <a:rPr lang="en-US" sz="1100">
                          <a:effectLst/>
                        </a:rPr>
                        <a:t>payment_type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0" marR="0">
                        <a:lnSpc>
                          <a:spcPct val="115000"/>
                        </a:lnSpc>
                        <a:spcBef>
                          <a:spcPts val="1200"/>
                        </a:spcBef>
                        <a:spcAft>
                          <a:spcPts val="1200"/>
                        </a:spcAft>
                      </a:pPr>
                      <a:r>
                        <a:rPr lang="en-US" sz="1100">
                          <a:effectLst/>
                        </a:rPr>
                        <a:t>method of payment chosen by the customer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163393665"/>
                  </a:ext>
                </a:extLst>
              </a:tr>
              <a:tr h="314446">
                <a:tc>
                  <a:txBody>
                    <a:bodyPr/>
                    <a:lstStyle/>
                    <a:p>
                      <a:pPr marL="0" marR="0">
                        <a:lnSpc>
                          <a:spcPct val="115000"/>
                        </a:lnSpc>
                        <a:spcBef>
                          <a:spcPts val="1200"/>
                        </a:spcBef>
                        <a:spcAft>
                          <a:spcPts val="1200"/>
                        </a:spcAft>
                      </a:pPr>
                      <a:r>
                        <a:rPr lang="en-US" sz="1100">
                          <a:effectLst/>
                        </a:rPr>
                        <a:t>payment_installments</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0" marR="0">
                        <a:lnSpc>
                          <a:spcPct val="115000"/>
                        </a:lnSpc>
                        <a:spcBef>
                          <a:spcPts val="1200"/>
                        </a:spcBef>
                        <a:spcAft>
                          <a:spcPts val="1200"/>
                        </a:spcAft>
                      </a:pPr>
                      <a:r>
                        <a:rPr lang="en-US" sz="1100">
                          <a:effectLst/>
                        </a:rPr>
                        <a:t>number of installments chosen by the customer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540779633"/>
                  </a:ext>
                </a:extLst>
              </a:tr>
              <a:tr h="314446">
                <a:tc>
                  <a:txBody>
                    <a:bodyPr/>
                    <a:lstStyle/>
                    <a:p>
                      <a:pPr marL="0" marR="0">
                        <a:lnSpc>
                          <a:spcPct val="115000"/>
                        </a:lnSpc>
                        <a:spcBef>
                          <a:spcPts val="1200"/>
                        </a:spcBef>
                        <a:spcAft>
                          <a:spcPts val="1200"/>
                        </a:spcAft>
                      </a:pPr>
                      <a:r>
                        <a:rPr lang="en-US" sz="1100">
                          <a:effectLst/>
                        </a:rPr>
                        <a:t>payment_value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0" marR="0">
                        <a:lnSpc>
                          <a:spcPct val="115000"/>
                        </a:lnSpc>
                        <a:spcBef>
                          <a:spcPts val="1200"/>
                        </a:spcBef>
                        <a:spcAft>
                          <a:spcPts val="1200"/>
                        </a:spcAft>
                      </a:pPr>
                      <a:r>
                        <a:rPr lang="en-US" sz="1100" dirty="0">
                          <a:effectLst/>
                        </a:rPr>
                        <a:t>transaction value</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904957650"/>
                  </a:ext>
                </a:extLst>
              </a:tr>
            </a:tbl>
          </a:graphicData>
        </a:graphic>
      </p:graphicFrame>
      <p:graphicFrame>
        <p:nvGraphicFramePr>
          <p:cNvPr id="6" name="Table 5">
            <a:extLst>
              <a:ext uri="{FF2B5EF4-FFF2-40B4-BE49-F238E27FC236}">
                <a16:creationId xmlns:a16="http://schemas.microsoft.com/office/drawing/2014/main" id="{E65982F8-531E-462D-A761-768D332A94D9}"/>
              </a:ext>
            </a:extLst>
          </p:cNvPr>
          <p:cNvGraphicFramePr>
            <a:graphicFrameLocks noGrp="1"/>
          </p:cNvGraphicFramePr>
          <p:nvPr>
            <p:extLst>
              <p:ext uri="{D42A27DB-BD31-4B8C-83A1-F6EECF244321}">
                <p14:modId xmlns:p14="http://schemas.microsoft.com/office/powerpoint/2010/main" val="4132363548"/>
              </p:ext>
            </p:extLst>
          </p:nvPr>
        </p:nvGraphicFramePr>
        <p:xfrm>
          <a:off x="838200" y="4608495"/>
          <a:ext cx="9686925" cy="1277956"/>
        </p:xfrm>
        <a:graphic>
          <a:graphicData uri="http://schemas.openxmlformats.org/drawingml/2006/table">
            <a:tbl>
              <a:tblPr firstRow="1" firstCol="1" bandRow="1">
                <a:tableStyleId>{9D7B26C5-4107-4FEC-AEDC-1716B250A1EF}</a:tableStyleId>
              </a:tblPr>
              <a:tblGrid>
                <a:gridCol w="1991491">
                  <a:extLst>
                    <a:ext uri="{9D8B030D-6E8A-4147-A177-3AD203B41FA5}">
                      <a16:colId xmlns:a16="http://schemas.microsoft.com/office/drawing/2014/main" val="797843772"/>
                    </a:ext>
                  </a:extLst>
                </a:gridCol>
                <a:gridCol w="7695434">
                  <a:extLst>
                    <a:ext uri="{9D8B030D-6E8A-4147-A177-3AD203B41FA5}">
                      <a16:colId xmlns:a16="http://schemas.microsoft.com/office/drawing/2014/main" val="103446531"/>
                    </a:ext>
                  </a:extLst>
                </a:gridCol>
              </a:tblGrid>
              <a:tr h="319489">
                <a:tc>
                  <a:txBody>
                    <a:bodyPr/>
                    <a:lstStyle/>
                    <a:p>
                      <a:pPr marL="279400" marR="0">
                        <a:lnSpc>
                          <a:spcPct val="115000"/>
                        </a:lnSpc>
                        <a:spcBef>
                          <a:spcPts val="1200"/>
                        </a:spcBef>
                        <a:spcAft>
                          <a:spcPts val="1200"/>
                        </a:spcAft>
                      </a:pPr>
                      <a:r>
                        <a:rPr lang="en-US" sz="1100">
                          <a:effectLst/>
                        </a:rPr>
                        <a:t>seller_id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100">
                          <a:effectLst/>
                        </a:rPr>
                        <a:t>seller unique identifier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925144149"/>
                  </a:ext>
                </a:extLst>
              </a:tr>
              <a:tr h="319489">
                <a:tc>
                  <a:txBody>
                    <a:bodyPr/>
                    <a:lstStyle/>
                    <a:p>
                      <a:pPr marL="279400" marR="0">
                        <a:lnSpc>
                          <a:spcPct val="115000"/>
                        </a:lnSpc>
                        <a:spcBef>
                          <a:spcPts val="1200"/>
                        </a:spcBef>
                        <a:spcAft>
                          <a:spcPts val="1200"/>
                        </a:spcAft>
                      </a:pPr>
                      <a:r>
                        <a:rPr lang="en-US" sz="1100">
                          <a:effectLst/>
                        </a:rPr>
                        <a:t>seller_zip_code_prefix</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100" dirty="0">
                          <a:effectLst/>
                        </a:rPr>
                        <a:t>first 5 digits of seller zip code</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374481733"/>
                  </a:ext>
                </a:extLst>
              </a:tr>
              <a:tr h="319489">
                <a:tc>
                  <a:txBody>
                    <a:bodyPr/>
                    <a:lstStyle/>
                    <a:p>
                      <a:pPr marL="279400" marR="0">
                        <a:lnSpc>
                          <a:spcPct val="115000"/>
                        </a:lnSpc>
                        <a:spcBef>
                          <a:spcPts val="1200"/>
                        </a:spcBef>
                        <a:spcAft>
                          <a:spcPts val="1200"/>
                        </a:spcAft>
                      </a:pPr>
                      <a:r>
                        <a:rPr lang="en-US" sz="1100">
                          <a:effectLst/>
                        </a:rPr>
                        <a:t>seller_city</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100" dirty="0">
                          <a:effectLst/>
                        </a:rPr>
                        <a:t>seller city name</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319124807"/>
                  </a:ext>
                </a:extLst>
              </a:tr>
              <a:tr h="319489">
                <a:tc>
                  <a:txBody>
                    <a:bodyPr/>
                    <a:lstStyle/>
                    <a:p>
                      <a:pPr marL="279400" marR="0">
                        <a:lnSpc>
                          <a:spcPct val="115000"/>
                        </a:lnSpc>
                        <a:spcBef>
                          <a:spcPts val="1200"/>
                        </a:spcBef>
                        <a:spcAft>
                          <a:spcPts val="1200"/>
                        </a:spcAft>
                      </a:pPr>
                      <a:r>
                        <a:rPr lang="en-US" sz="1100">
                          <a:effectLst/>
                        </a:rPr>
                        <a:t>seller_state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79400" marR="0">
                        <a:lnSpc>
                          <a:spcPct val="115000"/>
                        </a:lnSpc>
                        <a:spcBef>
                          <a:spcPts val="1200"/>
                        </a:spcBef>
                        <a:spcAft>
                          <a:spcPts val="1200"/>
                        </a:spcAft>
                      </a:pPr>
                      <a:r>
                        <a:rPr lang="en-US" sz="1100" dirty="0">
                          <a:effectLst/>
                        </a:rPr>
                        <a:t>seller state name</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428498256"/>
                  </a:ext>
                </a:extLst>
              </a:tr>
            </a:tbl>
          </a:graphicData>
        </a:graphic>
      </p:graphicFrame>
    </p:spTree>
    <p:extLst>
      <p:ext uri="{BB962C8B-B14F-4D97-AF65-F5344CB8AC3E}">
        <p14:creationId xmlns:p14="http://schemas.microsoft.com/office/powerpoint/2010/main" val="1872473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D38513-5914-457B-A13B-5220AF11472D}"/>
              </a:ext>
            </a:extLst>
          </p:cNvPr>
          <p:cNvSpPr>
            <a:spLocks noGrp="1"/>
          </p:cNvSpPr>
          <p:nvPr>
            <p:ph type="title"/>
          </p:nvPr>
        </p:nvSpPr>
        <p:spPr/>
        <p:txBody>
          <a:bodyPr/>
          <a:lstStyle/>
          <a:p>
            <a:r>
              <a:rPr lang="en-US" dirty="0"/>
              <a:t>Business Metadata – Continued</a:t>
            </a:r>
          </a:p>
        </p:txBody>
      </p:sp>
      <p:sp>
        <p:nvSpPr>
          <p:cNvPr id="3" name="Content Placeholder 2">
            <a:extLst>
              <a:ext uri="{FF2B5EF4-FFF2-40B4-BE49-F238E27FC236}">
                <a16:creationId xmlns:a16="http://schemas.microsoft.com/office/drawing/2014/main" id="{F34DD7D8-C71C-426F-9C17-5C5C2FBB7C15}"/>
              </a:ext>
            </a:extLst>
          </p:cNvPr>
          <p:cNvSpPr>
            <a:spLocks noGrp="1"/>
          </p:cNvSpPr>
          <p:nvPr>
            <p:ph idx="1"/>
          </p:nvPr>
        </p:nvSpPr>
        <p:spPr/>
        <p:txBody>
          <a:bodyPr/>
          <a:lstStyle/>
          <a:p>
            <a:pPr marL="0" indent="0">
              <a:buNone/>
            </a:pPr>
            <a:r>
              <a:rPr lang="en-US" dirty="0" err="1"/>
              <a:t>olist_orders_dataset</a:t>
            </a: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C6DAE0FB-7347-46CC-AD47-C719738AA61F}"/>
              </a:ext>
            </a:extLst>
          </p:cNvPr>
          <p:cNvGraphicFramePr>
            <a:graphicFrameLocks noGrp="1"/>
          </p:cNvGraphicFramePr>
          <p:nvPr>
            <p:extLst>
              <p:ext uri="{D42A27DB-BD31-4B8C-83A1-F6EECF244321}">
                <p14:modId xmlns:p14="http://schemas.microsoft.com/office/powerpoint/2010/main" val="1827350944"/>
              </p:ext>
            </p:extLst>
          </p:nvPr>
        </p:nvGraphicFramePr>
        <p:xfrm>
          <a:off x="838199" y="2320004"/>
          <a:ext cx="9705976" cy="3183202"/>
        </p:xfrm>
        <a:graphic>
          <a:graphicData uri="http://schemas.openxmlformats.org/drawingml/2006/table">
            <a:tbl>
              <a:tblPr firstRow="1" firstCol="1" bandRow="1">
                <a:tableStyleId>{9D7B26C5-4107-4FEC-AEDC-1716B250A1EF}</a:tableStyleId>
              </a:tblPr>
              <a:tblGrid>
                <a:gridCol w="4852988">
                  <a:extLst>
                    <a:ext uri="{9D8B030D-6E8A-4147-A177-3AD203B41FA5}">
                      <a16:colId xmlns:a16="http://schemas.microsoft.com/office/drawing/2014/main" val="14350582"/>
                    </a:ext>
                  </a:extLst>
                </a:gridCol>
                <a:gridCol w="4852988">
                  <a:extLst>
                    <a:ext uri="{9D8B030D-6E8A-4147-A177-3AD203B41FA5}">
                      <a16:colId xmlns:a16="http://schemas.microsoft.com/office/drawing/2014/main" val="2808859799"/>
                    </a:ext>
                  </a:extLst>
                </a:gridCol>
              </a:tblGrid>
              <a:tr h="269220">
                <a:tc>
                  <a:txBody>
                    <a:bodyPr/>
                    <a:lstStyle/>
                    <a:p>
                      <a:pPr marL="254000" marR="0">
                        <a:lnSpc>
                          <a:spcPct val="115000"/>
                        </a:lnSpc>
                        <a:spcBef>
                          <a:spcPts val="1200"/>
                        </a:spcBef>
                        <a:spcAft>
                          <a:spcPts val="1200"/>
                        </a:spcAft>
                      </a:pPr>
                      <a:r>
                        <a:rPr lang="en-US" sz="1100" dirty="0" err="1">
                          <a:effectLst/>
                        </a:rPr>
                        <a:t>order_id</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unique identifier of the order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46081340"/>
                  </a:ext>
                </a:extLst>
              </a:tr>
              <a:tr h="418405">
                <a:tc>
                  <a:txBody>
                    <a:bodyPr/>
                    <a:lstStyle/>
                    <a:p>
                      <a:pPr marL="254000" marR="0">
                        <a:lnSpc>
                          <a:spcPct val="115000"/>
                        </a:lnSpc>
                        <a:spcBef>
                          <a:spcPts val="1200"/>
                        </a:spcBef>
                        <a:spcAft>
                          <a:spcPts val="1200"/>
                        </a:spcAft>
                      </a:pPr>
                      <a:r>
                        <a:rPr lang="en-US" sz="1100">
                          <a:effectLst/>
                        </a:rPr>
                        <a:t>customer_id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key to the customer dataset. Each order has a unique customer_id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3477421635"/>
                  </a:ext>
                </a:extLst>
              </a:tr>
              <a:tr h="418405">
                <a:tc>
                  <a:txBody>
                    <a:bodyPr/>
                    <a:lstStyle/>
                    <a:p>
                      <a:pPr marL="254000" marR="0">
                        <a:lnSpc>
                          <a:spcPct val="115000"/>
                        </a:lnSpc>
                        <a:spcBef>
                          <a:spcPts val="1200"/>
                        </a:spcBef>
                        <a:spcAft>
                          <a:spcPts val="1200"/>
                        </a:spcAft>
                      </a:pPr>
                      <a:r>
                        <a:rPr lang="en-US" sz="1100">
                          <a:effectLst/>
                        </a:rPr>
                        <a:t>order_status</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dirty="0">
                          <a:effectLst/>
                        </a:rPr>
                        <a:t>Reference to the order status (delivered, shipped, </a:t>
                      </a:r>
                      <a:r>
                        <a:rPr lang="en-US" sz="1100" dirty="0" err="1">
                          <a:effectLst/>
                        </a:rPr>
                        <a:t>etc</a:t>
                      </a:r>
                      <a:r>
                        <a:rPr lang="en-US" sz="1100" dirty="0">
                          <a:effectLst/>
                        </a:rPr>
                        <a:t>)</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809995931"/>
                  </a:ext>
                </a:extLst>
              </a:tr>
              <a:tr h="269220">
                <a:tc>
                  <a:txBody>
                    <a:bodyPr/>
                    <a:lstStyle/>
                    <a:p>
                      <a:pPr marL="254000" marR="0">
                        <a:lnSpc>
                          <a:spcPct val="115000"/>
                        </a:lnSpc>
                        <a:spcBef>
                          <a:spcPts val="1200"/>
                        </a:spcBef>
                        <a:spcAft>
                          <a:spcPts val="1200"/>
                        </a:spcAft>
                      </a:pPr>
                      <a:r>
                        <a:rPr lang="en-US" sz="1100">
                          <a:effectLst/>
                        </a:rPr>
                        <a:t>order_purchase_timestamp</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Shows the purchase timestamp</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3721822614"/>
                  </a:ext>
                </a:extLst>
              </a:tr>
              <a:tr h="269220">
                <a:tc>
                  <a:txBody>
                    <a:bodyPr/>
                    <a:lstStyle/>
                    <a:p>
                      <a:pPr marL="254000" marR="0">
                        <a:lnSpc>
                          <a:spcPct val="115000"/>
                        </a:lnSpc>
                        <a:spcBef>
                          <a:spcPts val="1200"/>
                        </a:spcBef>
                        <a:spcAft>
                          <a:spcPts val="1200"/>
                        </a:spcAft>
                      </a:pPr>
                      <a:r>
                        <a:rPr lang="en-US" sz="1100">
                          <a:effectLst/>
                        </a:rPr>
                        <a:t>order_approved_at</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Shows the payment approval timestamp</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424280362"/>
                  </a:ext>
                </a:extLst>
              </a:tr>
              <a:tr h="418405">
                <a:tc>
                  <a:txBody>
                    <a:bodyPr/>
                    <a:lstStyle/>
                    <a:p>
                      <a:pPr marL="254000" marR="0">
                        <a:lnSpc>
                          <a:spcPct val="115000"/>
                        </a:lnSpc>
                        <a:spcBef>
                          <a:spcPts val="1200"/>
                        </a:spcBef>
                        <a:spcAft>
                          <a:spcPts val="1200"/>
                        </a:spcAft>
                      </a:pPr>
                      <a:r>
                        <a:rPr lang="en-US" sz="1100">
                          <a:effectLst/>
                        </a:rPr>
                        <a:t>order_delivered_carrier_date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Shows the order posting timestamp. When it was handled to the logistic partner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3198647430"/>
                  </a:ext>
                </a:extLst>
              </a:tr>
              <a:tr h="418405">
                <a:tc>
                  <a:txBody>
                    <a:bodyPr/>
                    <a:lstStyle/>
                    <a:p>
                      <a:pPr marL="254000" marR="0">
                        <a:lnSpc>
                          <a:spcPct val="115000"/>
                        </a:lnSpc>
                        <a:spcBef>
                          <a:spcPts val="1200"/>
                        </a:spcBef>
                        <a:spcAft>
                          <a:spcPts val="1200"/>
                        </a:spcAft>
                      </a:pPr>
                      <a:r>
                        <a:rPr lang="en-US" sz="1100">
                          <a:effectLst/>
                        </a:rPr>
                        <a:t>order_delivered_customer_date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Shows the actual order delivery date to the customer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948103053"/>
                  </a:ext>
                </a:extLst>
              </a:tr>
              <a:tr h="437468">
                <a:tc>
                  <a:txBody>
                    <a:bodyPr/>
                    <a:lstStyle/>
                    <a:p>
                      <a:pPr marL="254000" marR="0">
                        <a:lnSpc>
                          <a:spcPct val="115000"/>
                        </a:lnSpc>
                        <a:spcBef>
                          <a:spcPts val="1200"/>
                        </a:spcBef>
                        <a:spcAft>
                          <a:spcPts val="1200"/>
                        </a:spcAft>
                      </a:pPr>
                      <a:r>
                        <a:rPr lang="en-US" sz="1100" dirty="0" err="1">
                          <a:effectLst/>
                        </a:rPr>
                        <a:t>order_estimated_delivery_date</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dirty="0">
                          <a:effectLst/>
                        </a:rPr>
                        <a:t>Shows the estimated delivery date that was informed to customer at the purchase moment</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489395105"/>
                  </a:ext>
                </a:extLst>
              </a:tr>
            </a:tbl>
          </a:graphicData>
        </a:graphic>
      </p:graphicFrame>
    </p:spTree>
    <p:extLst>
      <p:ext uri="{BB962C8B-B14F-4D97-AF65-F5344CB8AC3E}">
        <p14:creationId xmlns:p14="http://schemas.microsoft.com/office/powerpoint/2010/main" val="783774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2C4B-5876-43FF-911B-CD3401BE0DE5}"/>
              </a:ext>
            </a:extLst>
          </p:cNvPr>
          <p:cNvSpPr>
            <a:spLocks noGrp="1"/>
          </p:cNvSpPr>
          <p:nvPr>
            <p:ph type="title"/>
          </p:nvPr>
        </p:nvSpPr>
        <p:spPr/>
        <p:txBody>
          <a:bodyPr/>
          <a:lstStyle/>
          <a:p>
            <a:r>
              <a:rPr lang="en-US" dirty="0"/>
              <a:t>Business Metadata – Continued</a:t>
            </a:r>
          </a:p>
        </p:txBody>
      </p:sp>
      <p:sp>
        <p:nvSpPr>
          <p:cNvPr id="3" name="Content Placeholder 2">
            <a:extLst>
              <a:ext uri="{FF2B5EF4-FFF2-40B4-BE49-F238E27FC236}">
                <a16:creationId xmlns:a16="http://schemas.microsoft.com/office/drawing/2014/main" id="{7997B808-54D5-42B4-BAAD-23662534070F}"/>
              </a:ext>
            </a:extLst>
          </p:cNvPr>
          <p:cNvSpPr>
            <a:spLocks noGrp="1"/>
          </p:cNvSpPr>
          <p:nvPr>
            <p:ph idx="1"/>
          </p:nvPr>
        </p:nvSpPr>
        <p:spPr/>
        <p:txBody>
          <a:bodyPr/>
          <a:lstStyle/>
          <a:p>
            <a:pPr marL="0" indent="0">
              <a:buNone/>
            </a:pPr>
            <a:r>
              <a:rPr lang="en-US" sz="2000" dirty="0" err="1"/>
              <a:t>olist_products_dataset</a:t>
            </a:r>
            <a:endParaRPr lang="en-US" sz="2000" dirty="0"/>
          </a:p>
          <a:p>
            <a:pPr marL="0" indent="0">
              <a:buNone/>
            </a:pPr>
            <a:endParaRPr lang="en-US" dirty="0"/>
          </a:p>
        </p:txBody>
      </p:sp>
      <p:graphicFrame>
        <p:nvGraphicFramePr>
          <p:cNvPr id="4" name="Table 3">
            <a:extLst>
              <a:ext uri="{FF2B5EF4-FFF2-40B4-BE49-F238E27FC236}">
                <a16:creationId xmlns:a16="http://schemas.microsoft.com/office/drawing/2014/main" id="{3F98A259-2992-4652-B38D-0FDD5B7DAD96}"/>
              </a:ext>
            </a:extLst>
          </p:cNvPr>
          <p:cNvGraphicFramePr>
            <a:graphicFrameLocks noGrp="1"/>
          </p:cNvGraphicFramePr>
          <p:nvPr>
            <p:extLst>
              <p:ext uri="{D42A27DB-BD31-4B8C-83A1-F6EECF244321}">
                <p14:modId xmlns:p14="http://schemas.microsoft.com/office/powerpoint/2010/main" val="4193296418"/>
              </p:ext>
            </p:extLst>
          </p:nvPr>
        </p:nvGraphicFramePr>
        <p:xfrm>
          <a:off x="838199" y="2436528"/>
          <a:ext cx="9705975" cy="3118508"/>
        </p:xfrm>
        <a:graphic>
          <a:graphicData uri="http://schemas.openxmlformats.org/drawingml/2006/table">
            <a:tbl>
              <a:tblPr firstRow="1" firstCol="1" bandRow="1">
                <a:tableStyleId>{9D7B26C5-4107-4FEC-AEDC-1716B250A1EF}</a:tableStyleId>
              </a:tblPr>
              <a:tblGrid>
                <a:gridCol w="2022078">
                  <a:extLst>
                    <a:ext uri="{9D8B030D-6E8A-4147-A177-3AD203B41FA5}">
                      <a16:colId xmlns:a16="http://schemas.microsoft.com/office/drawing/2014/main" val="1769079768"/>
                    </a:ext>
                  </a:extLst>
                </a:gridCol>
                <a:gridCol w="7683897">
                  <a:extLst>
                    <a:ext uri="{9D8B030D-6E8A-4147-A177-3AD203B41FA5}">
                      <a16:colId xmlns:a16="http://schemas.microsoft.com/office/drawing/2014/main" val="1487428467"/>
                    </a:ext>
                  </a:extLst>
                </a:gridCol>
              </a:tblGrid>
              <a:tr h="301699">
                <a:tc>
                  <a:txBody>
                    <a:bodyPr/>
                    <a:lstStyle/>
                    <a:p>
                      <a:pPr marL="254000" marR="0">
                        <a:lnSpc>
                          <a:spcPct val="115000"/>
                        </a:lnSpc>
                        <a:spcBef>
                          <a:spcPts val="1200"/>
                        </a:spcBef>
                        <a:spcAft>
                          <a:spcPts val="1200"/>
                        </a:spcAft>
                      </a:pPr>
                      <a:r>
                        <a:rPr lang="en-US" sz="1100">
                          <a:effectLst/>
                        </a:rPr>
                        <a:t>product_id</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unique product identifier</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33013908"/>
                  </a:ext>
                </a:extLst>
              </a:tr>
              <a:tr h="301699">
                <a:tc>
                  <a:txBody>
                    <a:bodyPr/>
                    <a:lstStyle/>
                    <a:p>
                      <a:pPr marL="254000" marR="0">
                        <a:lnSpc>
                          <a:spcPct val="115000"/>
                        </a:lnSpc>
                        <a:spcBef>
                          <a:spcPts val="1200"/>
                        </a:spcBef>
                        <a:spcAft>
                          <a:spcPts val="1200"/>
                        </a:spcAft>
                      </a:pPr>
                      <a:r>
                        <a:rPr lang="en-US" sz="1100">
                          <a:effectLst/>
                        </a:rPr>
                        <a:t>product_category_name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root category of product, in Portuguese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1904831016"/>
                  </a:ext>
                </a:extLst>
              </a:tr>
              <a:tr h="468882">
                <a:tc>
                  <a:txBody>
                    <a:bodyPr/>
                    <a:lstStyle/>
                    <a:p>
                      <a:pPr marL="254000" marR="0">
                        <a:lnSpc>
                          <a:spcPct val="115000"/>
                        </a:lnSpc>
                        <a:spcBef>
                          <a:spcPts val="1200"/>
                        </a:spcBef>
                        <a:spcAft>
                          <a:spcPts val="1200"/>
                        </a:spcAft>
                      </a:pPr>
                      <a:r>
                        <a:rPr lang="en-US" sz="1100">
                          <a:effectLst/>
                        </a:rPr>
                        <a:t>product_name_lenght</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number of characters extracted from the product name</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192068519"/>
                  </a:ext>
                </a:extLst>
              </a:tr>
              <a:tr h="490245">
                <a:tc>
                  <a:txBody>
                    <a:bodyPr/>
                    <a:lstStyle/>
                    <a:p>
                      <a:pPr marL="254000" marR="0">
                        <a:lnSpc>
                          <a:spcPct val="115000"/>
                        </a:lnSpc>
                        <a:spcBef>
                          <a:spcPts val="1200"/>
                        </a:spcBef>
                        <a:spcAft>
                          <a:spcPts val="1200"/>
                        </a:spcAft>
                      </a:pPr>
                      <a:r>
                        <a:rPr lang="en-US" sz="1100">
                          <a:effectLst/>
                        </a:rPr>
                        <a:t>product_description_lenght</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number of characters extracted from the product description</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604013822"/>
                  </a:ext>
                </a:extLst>
              </a:tr>
              <a:tr h="301699">
                <a:tc>
                  <a:txBody>
                    <a:bodyPr/>
                    <a:lstStyle/>
                    <a:p>
                      <a:pPr marL="254000" marR="0">
                        <a:lnSpc>
                          <a:spcPct val="115000"/>
                        </a:lnSpc>
                        <a:spcBef>
                          <a:spcPts val="1200"/>
                        </a:spcBef>
                        <a:spcAft>
                          <a:spcPts val="1200"/>
                        </a:spcAft>
                      </a:pPr>
                      <a:r>
                        <a:rPr lang="en-US" sz="1100">
                          <a:effectLst/>
                        </a:rPr>
                        <a:t>product_photos_qty</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number of product published photos</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3180189085"/>
                  </a:ext>
                </a:extLst>
              </a:tr>
              <a:tr h="301699">
                <a:tc>
                  <a:txBody>
                    <a:bodyPr/>
                    <a:lstStyle/>
                    <a:p>
                      <a:pPr marL="254000" marR="0">
                        <a:lnSpc>
                          <a:spcPct val="115000"/>
                        </a:lnSpc>
                        <a:spcBef>
                          <a:spcPts val="1200"/>
                        </a:spcBef>
                        <a:spcAft>
                          <a:spcPts val="1200"/>
                        </a:spcAft>
                      </a:pPr>
                      <a:r>
                        <a:rPr lang="en-US" sz="1100">
                          <a:effectLst/>
                        </a:rPr>
                        <a:t>product_weight_g</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product weight measured in grams</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984333792"/>
                  </a:ext>
                </a:extLst>
              </a:tr>
              <a:tr h="301699">
                <a:tc>
                  <a:txBody>
                    <a:bodyPr/>
                    <a:lstStyle/>
                    <a:p>
                      <a:pPr marL="254000" marR="0">
                        <a:lnSpc>
                          <a:spcPct val="115000"/>
                        </a:lnSpc>
                        <a:spcBef>
                          <a:spcPts val="1200"/>
                        </a:spcBef>
                        <a:spcAft>
                          <a:spcPts val="1200"/>
                        </a:spcAft>
                      </a:pPr>
                      <a:r>
                        <a:rPr lang="en-US" sz="1100">
                          <a:effectLst/>
                        </a:rPr>
                        <a:t>product_length_cm</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product length measured in centimeters</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739779892"/>
                  </a:ext>
                </a:extLst>
              </a:tr>
              <a:tr h="301699">
                <a:tc>
                  <a:txBody>
                    <a:bodyPr/>
                    <a:lstStyle/>
                    <a:p>
                      <a:pPr marL="254000" marR="0">
                        <a:lnSpc>
                          <a:spcPct val="115000"/>
                        </a:lnSpc>
                        <a:spcBef>
                          <a:spcPts val="1200"/>
                        </a:spcBef>
                        <a:spcAft>
                          <a:spcPts val="1200"/>
                        </a:spcAft>
                      </a:pPr>
                      <a:r>
                        <a:rPr lang="en-US" sz="1100">
                          <a:effectLst/>
                        </a:rPr>
                        <a:t>product_height_cm</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a:effectLst/>
                        </a:rPr>
                        <a:t>product height measured in centimeters</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2594397"/>
                  </a:ext>
                </a:extLst>
              </a:tr>
              <a:tr h="301699">
                <a:tc>
                  <a:txBody>
                    <a:bodyPr/>
                    <a:lstStyle/>
                    <a:p>
                      <a:pPr marL="254000" marR="0">
                        <a:lnSpc>
                          <a:spcPct val="115000"/>
                        </a:lnSpc>
                        <a:spcBef>
                          <a:spcPts val="1200"/>
                        </a:spcBef>
                        <a:spcAft>
                          <a:spcPts val="1200"/>
                        </a:spcAft>
                      </a:pPr>
                      <a:r>
                        <a:rPr lang="en-US" sz="1100">
                          <a:effectLst/>
                        </a:rPr>
                        <a:t>product_width_cm</a:t>
                      </a:r>
                      <a:endParaRPr lang="en-US" sz="110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tc>
                  <a:txBody>
                    <a:bodyPr/>
                    <a:lstStyle/>
                    <a:p>
                      <a:pPr marL="254000" marR="0">
                        <a:lnSpc>
                          <a:spcPct val="115000"/>
                        </a:lnSpc>
                        <a:spcBef>
                          <a:spcPts val="1200"/>
                        </a:spcBef>
                        <a:spcAft>
                          <a:spcPts val="1200"/>
                        </a:spcAft>
                      </a:pPr>
                      <a:r>
                        <a:rPr lang="en-US" sz="1100" dirty="0">
                          <a:effectLst/>
                        </a:rPr>
                        <a:t>product width measured in centimeters</a:t>
                      </a:r>
                      <a:endParaRPr lang="en-US" sz="1100" dirty="0">
                        <a:solidFill>
                          <a:srgbClr val="0F243E"/>
                        </a:solidFill>
                        <a:effectLst/>
                        <a:latin typeface="Calibri" panose="020F0502020204030204" pitchFamily="34" charset="0"/>
                        <a:ea typeface="Times New Roman" panose="02020603050405020304" pitchFamily="18" charset="0"/>
                        <a:cs typeface="Mangal" panose="02040503050203030202" pitchFamily="18" charset="0"/>
                      </a:endParaRPr>
                    </a:p>
                  </a:txBody>
                  <a:tcPr marL="63500" marR="63500" marT="63500" marB="63500" anchor="b"/>
                </a:tc>
                <a:extLst>
                  <a:ext uri="{0D108BD9-81ED-4DB2-BD59-A6C34878D82A}">
                    <a16:rowId xmlns:a16="http://schemas.microsoft.com/office/drawing/2014/main" val="2626671035"/>
                  </a:ext>
                </a:extLst>
              </a:tr>
            </a:tbl>
          </a:graphicData>
        </a:graphic>
      </p:graphicFrame>
    </p:spTree>
    <p:extLst>
      <p:ext uri="{BB962C8B-B14F-4D97-AF65-F5344CB8AC3E}">
        <p14:creationId xmlns:p14="http://schemas.microsoft.com/office/powerpoint/2010/main" val="13764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DB47-C157-4B46-87B6-687F523B86E9}"/>
              </a:ext>
            </a:extLst>
          </p:cNvPr>
          <p:cNvSpPr>
            <a:spLocks noGrp="1"/>
          </p:cNvSpPr>
          <p:nvPr>
            <p:ph type="title"/>
          </p:nvPr>
        </p:nvSpPr>
        <p:spPr/>
        <p:txBody>
          <a:bodyPr/>
          <a:lstStyle/>
          <a:p>
            <a:r>
              <a:rPr lang="en-US" b="1" dirty="0"/>
              <a:t>Functional Requirements</a:t>
            </a:r>
          </a:p>
        </p:txBody>
      </p:sp>
      <p:graphicFrame>
        <p:nvGraphicFramePr>
          <p:cNvPr id="4" name="Table 4">
            <a:extLst>
              <a:ext uri="{FF2B5EF4-FFF2-40B4-BE49-F238E27FC236}">
                <a16:creationId xmlns:a16="http://schemas.microsoft.com/office/drawing/2014/main" id="{71D91D4B-11E7-45C5-B859-29C93501C493}"/>
              </a:ext>
            </a:extLst>
          </p:cNvPr>
          <p:cNvGraphicFramePr>
            <a:graphicFrameLocks noGrp="1"/>
          </p:cNvGraphicFramePr>
          <p:nvPr>
            <p:ph idx="1"/>
            <p:extLst>
              <p:ext uri="{D42A27DB-BD31-4B8C-83A1-F6EECF244321}">
                <p14:modId xmlns:p14="http://schemas.microsoft.com/office/powerpoint/2010/main" val="2416127868"/>
              </p:ext>
            </p:extLst>
          </p:nvPr>
        </p:nvGraphicFramePr>
        <p:xfrm>
          <a:off x="923922" y="1690689"/>
          <a:ext cx="9963154" cy="4728000"/>
        </p:xfrm>
        <a:graphic>
          <a:graphicData uri="http://schemas.openxmlformats.org/drawingml/2006/table">
            <a:tbl>
              <a:tblPr firstRow="1" bandRow="1">
                <a:tableStyleId>{9D7B26C5-4107-4FEC-AEDC-1716B250A1EF}</a:tableStyleId>
              </a:tblPr>
              <a:tblGrid>
                <a:gridCol w="2456791">
                  <a:extLst>
                    <a:ext uri="{9D8B030D-6E8A-4147-A177-3AD203B41FA5}">
                      <a16:colId xmlns:a16="http://schemas.microsoft.com/office/drawing/2014/main" val="2024836033"/>
                    </a:ext>
                  </a:extLst>
                </a:gridCol>
                <a:gridCol w="2502121">
                  <a:extLst>
                    <a:ext uri="{9D8B030D-6E8A-4147-A177-3AD203B41FA5}">
                      <a16:colId xmlns:a16="http://schemas.microsoft.com/office/drawing/2014/main" val="2136194473"/>
                    </a:ext>
                  </a:extLst>
                </a:gridCol>
                <a:gridCol w="2502121">
                  <a:extLst>
                    <a:ext uri="{9D8B030D-6E8A-4147-A177-3AD203B41FA5}">
                      <a16:colId xmlns:a16="http://schemas.microsoft.com/office/drawing/2014/main" val="1719105301"/>
                    </a:ext>
                  </a:extLst>
                </a:gridCol>
                <a:gridCol w="2502121">
                  <a:extLst>
                    <a:ext uri="{9D8B030D-6E8A-4147-A177-3AD203B41FA5}">
                      <a16:colId xmlns:a16="http://schemas.microsoft.com/office/drawing/2014/main" val="2032109993"/>
                    </a:ext>
                  </a:extLst>
                </a:gridCol>
              </a:tblGrid>
              <a:tr h="621264">
                <a:tc>
                  <a:txBody>
                    <a:bodyPr/>
                    <a:lstStyle/>
                    <a:p>
                      <a:r>
                        <a:rPr lang="en-US" dirty="0"/>
                        <a:t>Functional Requirement Code</a:t>
                      </a:r>
                    </a:p>
                  </a:txBody>
                  <a:tcPr/>
                </a:tc>
                <a:tc>
                  <a:txBody>
                    <a:bodyPr/>
                    <a:lstStyle/>
                    <a:p>
                      <a:r>
                        <a:rPr lang="en-US" dirty="0"/>
                        <a:t>Category</a:t>
                      </a:r>
                    </a:p>
                  </a:txBody>
                  <a:tcPr/>
                </a:tc>
                <a:tc>
                  <a:txBody>
                    <a:bodyPr/>
                    <a:lstStyle/>
                    <a:p>
                      <a:r>
                        <a:rPr lang="en-US" dirty="0"/>
                        <a:t>Description</a:t>
                      </a:r>
                    </a:p>
                  </a:txBody>
                  <a:tcPr/>
                </a:tc>
                <a:tc>
                  <a:txBody>
                    <a:bodyPr/>
                    <a:lstStyle/>
                    <a:p>
                      <a:r>
                        <a:rPr lang="en-US" dirty="0"/>
                        <a:t>Status</a:t>
                      </a:r>
                    </a:p>
                  </a:txBody>
                  <a:tcPr/>
                </a:tc>
                <a:extLst>
                  <a:ext uri="{0D108BD9-81ED-4DB2-BD59-A6C34878D82A}">
                    <a16:rowId xmlns:a16="http://schemas.microsoft.com/office/drawing/2014/main" val="391711403"/>
                  </a:ext>
                </a:extLst>
              </a:tr>
              <a:tr h="1593083">
                <a:tc>
                  <a:txBody>
                    <a:bodyPr/>
                    <a:lstStyle/>
                    <a:p>
                      <a:r>
                        <a:rPr lang="en-US" dirty="0"/>
                        <a:t>UD-1</a:t>
                      </a:r>
                    </a:p>
                  </a:txBody>
                  <a:tcPr/>
                </a:tc>
                <a:tc>
                  <a:txBody>
                    <a:bodyPr/>
                    <a:lstStyle/>
                    <a:p>
                      <a:r>
                        <a:rPr lang="en-US" dirty="0"/>
                        <a:t>User Specific Dashboard</a:t>
                      </a:r>
                    </a:p>
                  </a:txBody>
                  <a:tcPr/>
                </a:tc>
                <a:tc>
                  <a:txBody>
                    <a:bodyPr/>
                    <a:lstStyle/>
                    <a:p>
                      <a:r>
                        <a:rPr lang="en-US" dirty="0"/>
                        <a:t>Build reports specific to the Sales and marketing teams of the e-commerce website, and the sellers listed on the website</a:t>
                      </a:r>
                    </a:p>
                  </a:txBody>
                  <a:tcPr/>
                </a:tc>
                <a:tc>
                  <a:txBody>
                    <a:bodyPr/>
                    <a:lstStyle/>
                    <a:p>
                      <a:r>
                        <a:rPr lang="en-US" dirty="0"/>
                        <a:t>Completed</a:t>
                      </a:r>
                    </a:p>
                  </a:txBody>
                  <a:tcPr/>
                </a:tc>
                <a:extLst>
                  <a:ext uri="{0D108BD9-81ED-4DB2-BD59-A6C34878D82A}">
                    <a16:rowId xmlns:a16="http://schemas.microsoft.com/office/drawing/2014/main" val="2764033168"/>
                  </a:ext>
                </a:extLst>
              </a:tr>
              <a:tr h="1341544">
                <a:tc>
                  <a:txBody>
                    <a:bodyPr/>
                    <a:lstStyle/>
                    <a:p>
                      <a:r>
                        <a:rPr lang="en-US" dirty="0"/>
                        <a:t>UD-2</a:t>
                      </a:r>
                    </a:p>
                  </a:txBody>
                  <a:tcPr/>
                </a:tc>
                <a:tc>
                  <a:txBody>
                    <a:bodyPr/>
                    <a:lstStyle/>
                    <a:p>
                      <a:r>
                        <a:rPr lang="en-US" dirty="0"/>
                        <a:t>User Specific Dashboard</a:t>
                      </a:r>
                    </a:p>
                  </a:txBody>
                  <a:tcPr/>
                </a:tc>
                <a:tc>
                  <a:txBody>
                    <a:bodyPr/>
                    <a:lstStyle/>
                    <a:p>
                      <a:r>
                        <a:rPr lang="en-US" dirty="0"/>
                        <a:t>Build reports specific to the finance teams of the e-commerce website and the sellers listed on the website</a:t>
                      </a:r>
                    </a:p>
                  </a:txBody>
                  <a:tcPr/>
                </a:tc>
                <a:tc>
                  <a:txBody>
                    <a:bodyPr/>
                    <a:lstStyle/>
                    <a:p>
                      <a:r>
                        <a:rPr lang="en-US" dirty="0"/>
                        <a:t>Completed</a:t>
                      </a:r>
                    </a:p>
                  </a:txBody>
                  <a:tcPr/>
                </a:tc>
                <a:extLst>
                  <a:ext uri="{0D108BD9-81ED-4DB2-BD59-A6C34878D82A}">
                    <a16:rowId xmlns:a16="http://schemas.microsoft.com/office/drawing/2014/main" val="968315258"/>
                  </a:ext>
                </a:extLst>
              </a:tr>
              <a:tr h="887520">
                <a:tc>
                  <a:txBody>
                    <a:bodyPr/>
                    <a:lstStyle/>
                    <a:p>
                      <a:r>
                        <a:rPr lang="en-US" sz="1800" kern="1200" dirty="0"/>
                        <a:t>UD-3</a:t>
                      </a:r>
                      <a:endParaRPr lang="en-US" sz="1800" kern="1200" dirty="0">
                        <a:solidFill>
                          <a:schemeClr val="dk1"/>
                        </a:solidFill>
                        <a:latin typeface="+mn-lt"/>
                        <a:ea typeface="+mn-ea"/>
                        <a:cs typeface="+mn-cs"/>
                      </a:endParaRPr>
                    </a:p>
                  </a:txBody>
                  <a:tcPr/>
                </a:tc>
                <a:tc>
                  <a:txBody>
                    <a:bodyPr/>
                    <a:lstStyle/>
                    <a:p>
                      <a:r>
                        <a:rPr lang="en-US" dirty="0"/>
                        <a:t>User Specific Dashboard</a:t>
                      </a:r>
                    </a:p>
                  </a:txBody>
                  <a:tcPr/>
                </a:tc>
                <a:tc>
                  <a:txBody>
                    <a:bodyPr/>
                    <a:lstStyle/>
                    <a:p>
                      <a:r>
                        <a:rPr lang="en-US" dirty="0"/>
                        <a:t>Build reports for Marketing Lead Analysis</a:t>
                      </a:r>
                    </a:p>
                  </a:txBody>
                  <a:tcPr/>
                </a:tc>
                <a:tc>
                  <a:txBody>
                    <a:bodyPr/>
                    <a:lstStyle/>
                    <a:p>
                      <a:r>
                        <a:rPr lang="en-US" dirty="0"/>
                        <a:t>Completed</a:t>
                      </a:r>
                    </a:p>
                    <a:p>
                      <a:endParaRPr lang="en-US" dirty="0"/>
                    </a:p>
                  </a:txBody>
                  <a:tcPr/>
                </a:tc>
                <a:extLst>
                  <a:ext uri="{0D108BD9-81ED-4DB2-BD59-A6C34878D82A}">
                    <a16:rowId xmlns:a16="http://schemas.microsoft.com/office/drawing/2014/main" val="2234733381"/>
                  </a:ext>
                </a:extLst>
              </a:tr>
            </a:tbl>
          </a:graphicData>
        </a:graphic>
      </p:graphicFrame>
    </p:spTree>
    <p:extLst>
      <p:ext uri="{BB962C8B-B14F-4D97-AF65-F5344CB8AC3E}">
        <p14:creationId xmlns:p14="http://schemas.microsoft.com/office/powerpoint/2010/main" val="4117327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7B6461-6C8C-4178-A3E6-F60E5A7E4968}"/>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sz="4400" b="1" kern="1200" dirty="0">
                <a:solidFill>
                  <a:schemeClr val="tx1"/>
                </a:solidFill>
                <a:latin typeface="+mj-lt"/>
                <a:ea typeface="+mj-ea"/>
                <a:cs typeface="+mj-cs"/>
              </a:rPr>
              <a:t>CONTEXT</a:t>
            </a:r>
          </a:p>
        </p:txBody>
      </p:sp>
      <p:graphicFrame>
        <p:nvGraphicFramePr>
          <p:cNvPr id="17" name="Text Placeholder 5">
            <a:extLst>
              <a:ext uri="{FF2B5EF4-FFF2-40B4-BE49-F238E27FC236}">
                <a16:creationId xmlns:a16="http://schemas.microsoft.com/office/drawing/2014/main" id="{EA998539-D51D-4B90-8EB6-A33701928D01}"/>
              </a:ext>
            </a:extLst>
          </p:cNvPr>
          <p:cNvGraphicFramePr/>
          <p:nvPr>
            <p:extLst>
              <p:ext uri="{D42A27DB-BD31-4B8C-83A1-F6EECF244321}">
                <p14:modId xmlns:p14="http://schemas.microsoft.com/office/powerpoint/2010/main" val="325996693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9716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9220-B28F-441D-B27D-6BEBD3AFFBFC}"/>
              </a:ext>
            </a:extLst>
          </p:cNvPr>
          <p:cNvSpPr>
            <a:spLocks noGrp="1"/>
          </p:cNvSpPr>
          <p:nvPr>
            <p:ph type="title"/>
          </p:nvPr>
        </p:nvSpPr>
        <p:spPr/>
        <p:txBody>
          <a:bodyPr/>
          <a:lstStyle/>
          <a:p>
            <a:r>
              <a:rPr lang="en-US" b="1" dirty="0"/>
              <a:t>Non-Functional Requirements</a:t>
            </a:r>
          </a:p>
        </p:txBody>
      </p:sp>
      <p:graphicFrame>
        <p:nvGraphicFramePr>
          <p:cNvPr id="4" name="Table 4">
            <a:extLst>
              <a:ext uri="{FF2B5EF4-FFF2-40B4-BE49-F238E27FC236}">
                <a16:creationId xmlns:a16="http://schemas.microsoft.com/office/drawing/2014/main" id="{43D83DE7-5E82-4949-8301-4F7E74FB1EDE}"/>
              </a:ext>
            </a:extLst>
          </p:cNvPr>
          <p:cNvGraphicFramePr>
            <a:graphicFrameLocks noGrp="1"/>
          </p:cNvGraphicFramePr>
          <p:nvPr>
            <p:ph idx="1"/>
            <p:extLst>
              <p:ext uri="{D42A27DB-BD31-4B8C-83A1-F6EECF244321}">
                <p14:modId xmlns:p14="http://schemas.microsoft.com/office/powerpoint/2010/main" val="3424999978"/>
              </p:ext>
            </p:extLst>
          </p:nvPr>
        </p:nvGraphicFramePr>
        <p:xfrm>
          <a:off x="838201" y="1690689"/>
          <a:ext cx="9886949" cy="3700462"/>
        </p:xfrm>
        <a:graphic>
          <a:graphicData uri="http://schemas.openxmlformats.org/drawingml/2006/table">
            <a:tbl>
              <a:tblPr firstRow="1" bandRow="1">
                <a:tableStyleId>{9D7B26C5-4107-4FEC-AEDC-1716B250A1EF}</a:tableStyleId>
              </a:tblPr>
              <a:tblGrid>
                <a:gridCol w="2821631">
                  <a:extLst>
                    <a:ext uri="{9D8B030D-6E8A-4147-A177-3AD203B41FA5}">
                      <a16:colId xmlns:a16="http://schemas.microsoft.com/office/drawing/2014/main" val="2937466651"/>
                    </a:ext>
                  </a:extLst>
                </a:gridCol>
                <a:gridCol w="3769668">
                  <a:extLst>
                    <a:ext uri="{9D8B030D-6E8A-4147-A177-3AD203B41FA5}">
                      <a16:colId xmlns:a16="http://schemas.microsoft.com/office/drawing/2014/main" val="2474914657"/>
                    </a:ext>
                  </a:extLst>
                </a:gridCol>
                <a:gridCol w="3295650">
                  <a:extLst>
                    <a:ext uri="{9D8B030D-6E8A-4147-A177-3AD203B41FA5}">
                      <a16:colId xmlns:a16="http://schemas.microsoft.com/office/drawing/2014/main" val="3467243831"/>
                    </a:ext>
                  </a:extLst>
                </a:gridCol>
              </a:tblGrid>
              <a:tr h="885371">
                <a:tc>
                  <a:txBody>
                    <a:bodyPr/>
                    <a:lstStyle/>
                    <a:p>
                      <a:r>
                        <a:rPr lang="en-US" dirty="0"/>
                        <a:t>Non-Functional Requirement Code</a:t>
                      </a:r>
                    </a:p>
                  </a:txBody>
                  <a:tcPr/>
                </a:tc>
                <a:tc>
                  <a:txBody>
                    <a:bodyPr/>
                    <a:lstStyle/>
                    <a:p>
                      <a:r>
                        <a:rPr lang="en-US" dirty="0"/>
                        <a:t>Description</a:t>
                      </a:r>
                    </a:p>
                  </a:txBody>
                  <a:tcPr/>
                </a:tc>
                <a:tc>
                  <a:txBody>
                    <a:bodyPr/>
                    <a:lstStyle/>
                    <a:p>
                      <a:r>
                        <a:rPr lang="en-US" dirty="0"/>
                        <a:t>Status( Y/N)</a:t>
                      </a:r>
                    </a:p>
                    <a:p>
                      <a:endParaRPr lang="en-US" dirty="0"/>
                    </a:p>
                  </a:txBody>
                  <a:tcPr/>
                </a:tc>
                <a:extLst>
                  <a:ext uri="{0D108BD9-81ED-4DB2-BD59-A6C34878D82A}">
                    <a16:rowId xmlns:a16="http://schemas.microsoft.com/office/drawing/2014/main" val="4178494909"/>
                  </a:ext>
                </a:extLst>
              </a:tr>
              <a:tr h="885371">
                <a:tc>
                  <a:txBody>
                    <a:bodyPr/>
                    <a:lstStyle/>
                    <a:p>
                      <a:r>
                        <a:rPr lang="en-US" dirty="0"/>
                        <a:t>NFR-1</a:t>
                      </a:r>
                    </a:p>
                  </a:txBody>
                  <a:tcPr/>
                </a:tc>
                <a:tc>
                  <a:txBody>
                    <a:bodyPr/>
                    <a:lstStyle/>
                    <a:p>
                      <a:r>
                        <a:rPr lang="en-US" dirty="0"/>
                        <a:t>Ease of access and serviceability of built dashboards</a:t>
                      </a:r>
                    </a:p>
                  </a:txBody>
                  <a:tcPr/>
                </a:tc>
                <a:tc>
                  <a:txBody>
                    <a:bodyPr/>
                    <a:lstStyle/>
                    <a:p>
                      <a:r>
                        <a:rPr lang="en-US" dirty="0"/>
                        <a:t>Y</a:t>
                      </a:r>
                    </a:p>
                  </a:txBody>
                  <a:tcPr/>
                </a:tc>
                <a:extLst>
                  <a:ext uri="{0D108BD9-81ED-4DB2-BD59-A6C34878D82A}">
                    <a16:rowId xmlns:a16="http://schemas.microsoft.com/office/drawing/2014/main" val="3569380072"/>
                  </a:ext>
                </a:extLst>
              </a:tr>
              <a:tr h="885371">
                <a:tc>
                  <a:txBody>
                    <a:bodyPr/>
                    <a:lstStyle/>
                    <a:p>
                      <a:r>
                        <a:rPr lang="en-US" dirty="0"/>
                        <a:t>NFR-2</a:t>
                      </a:r>
                    </a:p>
                  </a:txBody>
                  <a:tcPr/>
                </a:tc>
                <a:tc>
                  <a:txBody>
                    <a:bodyPr/>
                    <a:lstStyle/>
                    <a:p>
                      <a:r>
                        <a:rPr lang="en-US" dirty="0"/>
                        <a:t>Maintaining dashboards as new data is updated</a:t>
                      </a:r>
                    </a:p>
                  </a:txBody>
                  <a:tcPr/>
                </a:tc>
                <a:tc>
                  <a:txBody>
                    <a:bodyPr/>
                    <a:lstStyle/>
                    <a:p>
                      <a:r>
                        <a:rPr lang="en-US" dirty="0"/>
                        <a:t>Y</a:t>
                      </a:r>
                    </a:p>
                  </a:txBody>
                  <a:tcPr/>
                </a:tc>
                <a:extLst>
                  <a:ext uri="{0D108BD9-81ED-4DB2-BD59-A6C34878D82A}">
                    <a16:rowId xmlns:a16="http://schemas.microsoft.com/office/drawing/2014/main" val="299633520"/>
                  </a:ext>
                </a:extLst>
              </a:tr>
              <a:tr h="1044349">
                <a:tc>
                  <a:txBody>
                    <a:bodyPr/>
                    <a:lstStyle/>
                    <a:p>
                      <a:r>
                        <a:rPr lang="en-US" dirty="0"/>
                        <a:t>NFR-3</a:t>
                      </a:r>
                    </a:p>
                  </a:txBody>
                  <a:tcPr/>
                </a:tc>
                <a:tc>
                  <a:txBody>
                    <a:bodyPr/>
                    <a:lstStyle/>
                    <a:p>
                      <a:r>
                        <a:rPr lang="en-US" dirty="0"/>
                        <a:t>Making sure that no sensitive information is leaked or published</a:t>
                      </a:r>
                    </a:p>
                    <a:p>
                      <a:endParaRPr lang="en-US" dirty="0"/>
                    </a:p>
                  </a:txBody>
                  <a:tcPr/>
                </a:tc>
                <a:tc>
                  <a:txBody>
                    <a:bodyPr/>
                    <a:lstStyle/>
                    <a:p>
                      <a:r>
                        <a:rPr lang="en-US" dirty="0"/>
                        <a:t>Y</a:t>
                      </a:r>
                    </a:p>
                  </a:txBody>
                  <a:tcPr/>
                </a:tc>
                <a:extLst>
                  <a:ext uri="{0D108BD9-81ED-4DB2-BD59-A6C34878D82A}">
                    <a16:rowId xmlns:a16="http://schemas.microsoft.com/office/drawing/2014/main" val="2974126339"/>
                  </a:ext>
                </a:extLst>
              </a:tr>
            </a:tbl>
          </a:graphicData>
        </a:graphic>
      </p:graphicFrame>
    </p:spTree>
    <p:extLst>
      <p:ext uri="{BB962C8B-B14F-4D97-AF65-F5344CB8AC3E}">
        <p14:creationId xmlns:p14="http://schemas.microsoft.com/office/powerpoint/2010/main" val="3091928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617B-1F93-45BB-9CAA-0159C7BA02DF}"/>
              </a:ext>
            </a:extLst>
          </p:cNvPr>
          <p:cNvSpPr>
            <a:spLocks noGrp="1"/>
          </p:cNvSpPr>
          <p:nvPr>
            <p:ph type="title"/>
          </p:nvPr>
        </p:nvSpPr>
        <p:spPr/>
        <p:txBody>
          <a:bodyPr/>
          <a:lstStyle/>
          <a:p>
            <a:r>
              <a:rPr lang="en-US" dirty="0"/>
              <a:t>Business Content</a:t>
            </a:r>
          </a:p>
        </p:txBody>
      </p:sp>
      <p:sp>
        <p:nvSpPr>
          <p:cNvPr id="3" name="Content Placeholder 2">
            <a:extLst>
              <a:ext uri="{FF2B5EF4-FFF2-40B4-BE49-F238E27FC236}">
                <a16:creationId xmlns:a16="http://schemas.microsoft.com/office/drawing/2014/main" id="{9954F0DA-5845-4C2C-98B7-BAB0CB40191D}"/>
              </a:ext>
            </a:extLst>
          </p:cNvPr>
          <p:cNvSpPr>
            <a:spLocks noGrp="1"/>
          </p:cNvSpPr>
          <p:nvPr>
            <p:ph idx="1"/>
          </p:nvPr>
        </p:nvSpPr>
        <p:spPr/>
        <p:txBody>
          <a:bodyPr/>
          <a:lstStyle/>
          <a:p>
            <a:pPr marL="0" indent="0">
              <a:buNone/>
            </a:pPr>
            <a:r>
              <a:rPr lang="en-US" dirty="0"/>
              <a:t>Our aim is to analyze data sets in detail and suggested recommendations for decision making in business. Some of the pointers are :</a:t>
            </a:r>
          </a:p>
          <a:p>
            <a:r>
              <a:rPr lang="en-US" dirty="0"/>
              <a:t> </a:t>
            </a:r>
            <a:r>
              <a:rPr lang="en-US" i="1" dirty="0"/>
              <a:t>To find total / monthly conversion rate for the leads</a:t>
            </a:r>
            <a:endParaRPr lang="en-US" dirty="0"/>
          </a:p>
          <a:p>
            <a:r>
              <a:rPr lang="en-US" i="1" dirty="0"/>
              <a:t>Number of customers by Product Category</a:t>
            </a:r>
            <a:endParaRPr lang="en-US" dirty="0"/>
          </a:p>
          <a:p>
            <a:r>
              <a:rPr lang="en-US" i="1" dirty="0"/>
              <a:t>Average price per Product / Product Category</a:t>
            </a:r>
            <a:endParaRPr lang="en-US" dirty="0"/>
          </a:p>
          <a:p>
            <a:r>
              <a:rPr lang="en-US" i="1" dirty="0"/>
              <a:t>Number of Products sold by seller / city</a:t>
            </a:r>
            <a:endParaRPr lang="en-US" dirty="0"/>
          </a:p>
          <a:p>
            <a:r>
              <a:rPr lang="en-US" i="1" dirty="0"/>
              <a:t>Revenue generated yearly / monthly</a:t>
            </a:r>
            <a:endParaRPr lang="en-US" dirty="0"/>
          </a:p>
          <a:p>
            <a:pPr marL="0" indent="0">
              <a:buNone/>
            </a:pPr>
            <a:endParaRPr lang="en-US" dirty="0"/>
          </a:p>
        </p:txBody>
      </p:sp>
    </p:spTree>
    <p:extLst>
      <p:ext uri="{BB962C8B-B14F-4D97-AF65-F5344CB8AC3E}">
        <p14:creationId xmlns:p14="http://schemas.microsoft.com/office/powerpoint/2010/main" val="834029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4728-4656-4FBF-8CB4-229E1FD52E0B}"/>
              </a:ext>
            </a:extLst>
          </p:cNvPr>
          <p:cNvSpPr>
            <a:spLocks noGrp="1"/>
          </p:cNvSpPr>
          <p:nvPr>
            <p:ph type="title"/>
          </p:nvPr>
        </p:nvSpPr>
        <p:spPr/>
        <p:txBody>
          <a:bodyPr/>
          <a:lstStyle/>
          <a:p>
            <a:r>
              <a:rPr lang="en-US" dirty="0"/>
              <a:t>Technical Metadata</a:t>
            </a:r>
          </a:p>
        </p:txBody>
      </p:sp>
      <p:graphicFrame>
        <p:nvGraphicFramePr>
          <p:cNvPr id="4" name="Content Placeholder 3">
            <a:extLst>
              <a:ext uri="{FF2B5EF4-FFF2-40B4-BE49-F238E27FC236}">
                <a16:creationId xmlns:a16="http://schemas.microsoft.com/office/drawing/2014/main" id="{AF2C8E86-C9DC-4EA7-89D1-7F5788436B32}"/>
              </a:ext>
            </a:extLst>
          </p:cNvPr>
          <p:cNvGraphicFramePr>
            <a:graphicFrameLocks noGrp="1"/>
          </p:cNvGraphicFramePr>
          <p:nvPr>
            <p:ph idx="1"/>
            <p:extLst>
              <p:ext uri="{D42A27DB-BD31-4B8C-83A1-F6EECF244321}">
                <p14:modId xmlns:p14="http://schemas.microsoft.com/office/powerpoint/2010/main" val="369166606"/>
              </p:ext>
            </p:extLst>
          </p:nvPr>
        </p:nvGraphicFramePr>
        <p:xfrm>
          <a:off x="1019175" y="1794277"/>
          <a:ext cx="9048750" cy="3796012"/>
        </p:xfrm>
        <a:graphic>
          <a:graphicData uri="http://schemas.openxmlformats.org/drawingml/2006/table">
            <a:tbl>
              <a:tblPr firstRow="1" firstCol="1" bandRow="1">
                <a:tableStyleId>{9D7B26C5-4107-4FEC-AEDC-1716B250A1EF}</a:tableStyleId>
              </a:tblPr>
              <a:tblGrid>
                <a:gridCol w="3495675">
                  <a:extLst>
                    <a:ext uri="{9D8B030D-6E8A-4147-A177-3AD203B41FA5}">
                      <a16:colId xmlns:a16="http://schemas.microsoft.com/office/drawing/2014/main" val="976094493"/>
                    </a:ext>
                  </a:extLst>
                </a:gridCol>
                <a:gridCol w="5553075">
                  <a:extLst>
                    <a:ext uri="{9D8B030D-6E8A-4147-A177-3AD203B41FA5}">
                      <a16:colId xmlns:a16="http://schemas.microsoft.com/office/drawing/2014/main" val="2170209113"/>
                    </a:ext>
                  </a:extLst>
                </a:gridCol>
              </a:tblGrid>
              <a:tr h="734138">
                <a:tc>
                  <a:txBody>
                    <a:bodyPr/>
                    <a:lstStyle/>
                    <a:p>
                      <a:pPr marL="0" marR="0" algn="l">
                        <a:lnSpc>
                          <a:spcPct val="115000"/>
                        </a:lnSpc>
                        <a:spcBef>
                          <a:spcPts val="1200"/>
                        </a:spcBef>
                        <a:spcAft>
                          <a:spcPts val="1200"/>
                        </a:spcAft>
                      </a:pPr>
                      <a:r>
                        <a:rPr lang="en-US" sz="1400" dirty="0">
                          <a:effectLst/>
                        </a:rPr>
                        <a:t>File Name &amp; Size</a:t>
                      </a:r>
                      <a:endParaRPr lang="en-US" sz="1100" dirty="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tc>
                  <a:txBody>
                    <a:bodyPr/>
                    <a:lstStyle/>
                    <a:p>
                      <a:pPr marL="0" marR="0" lvl="0" indent="0" algn="l" defTabSz="914400" rtl="0" eaLnBrk="1" fontAlgn="auto" latinLnBrk="0" hangingPunct="1">
                        <a:lnSpc>
                          <a:spcPct val="115000"/>
                        </a:lnSpc>
                        <a:spcBef>
                          <a:spcPts val="1200"/>
                        </a:spcBef>
                        <a:spcAft>
                          <a:spcPts val="1200"/>
                        </a:spcAft>
                        <a:buClrTx/>
                        <a:buSzTx/>
                        <a:buFontTx/>
                        <a:buNone/>
                        <a:tabLst/>
                        <a:defRPr/>
                      </a:pPr>
                      <a:r>
                        <a:rPr lang="en-US" sz="1400" dirty="0">
                          <a:effectLst/>
                        </a:rPr>
                        <a:t>Marketing Funnel by </a:t>
                      </a:r>
                      <a:r>
                        <a:rPr lang="en-US" sz="1400" dirty="0" err="1">
                          <a:effectLst/>
                        </a:rPr>
                        <a:t>Olist</a:t>
                      </a:r>
                      <a:r>
                        <a:rPr lang="en-US" sz="1400" dirty="0">
                          <a:effectLst/>
                        </a:rPr>
                        <a:t>                                             855KB</a:t>
                      </a:r>
                    </a:p>
                    <a:p>
                      <a:pPr marL="0" marR="0" lvl="0" indent="0" algn="l" defTabSz="914400" rtl="0" eaLnBrk="1" fontAlgn="auto" latinLnBrk="0" hangingPunct="1">
                        <a:lnSpc>
                          <a:spcPct val="115000"/>
                        </a:lnSpc>
                        <a:spcBef>
                          <a:spcPts val="1200"/>
                        </a:spcBef>
                        <a:spcAft>
                          <a:spcPts val="1200"/>
                        </a:spcAft>
                        <a:buClrTx/>
                        <a:buSzTx/>
                        <a:buFontTx/>
                        <a:buNone/>
                        <a:tabLst/>
                        <a:defRPr/>
                      </a:pPr>
                      <a:r>
                        <a:rPr lang="en-US" sz="1400" dirty="0">
                          <a:effectLst/>
                        </a:rPr>
                        <a:t>Brazilian E-Commerce Public Dataset by </a:t>
                      </a:r>
                      <a:r>
                        <a:rPr lang="en-US" sz="1400" dirty="0" err="1">
                          <a:effectLst/>
                        </a:rPr>
                        <a:t>Olist</a:t>
                      </a:r>
                      <a:r>
                        <a:rPr lang="en-US" sz="1400" dirty="0">
                          <a:effectLst/>
                        </a:rPr>
                        <a:t>    	120MB</a:t>
                      </a:r>
                      <a:endParaRPr lang="en-US" sz="1100" dirty="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extLst>
                  <a:ext uri="{0D108BD9-81ED-4DB2-BD59-A6C34878D82A}">
                    <a16:rowId xmlns:a16="http://schemas.microsoft.com/office/drawing/2014/main" val="494591291"/>
                  </a:ext>
                </a:extLst>
              </a:tr>
              <a:tr h="312801">
                <a:tc>
                  <a:txBody>
                    <a:bodyPr/>
                    <a:lstStyle/>
                    <a:p>
                      <a:pPr marL="0" marR="0" algn="l">
                        <a:lnSpc>
                          <a:spcPct val="115000"/>
                        </a:lnSpc>
                        <a:spcBef>
                          <a:spcPts val="1200"/>
                        </a:spcBef>
                        <a:spcAft>
                          <a:spcPts val="1200"/>
                        </a:spcAft>
                      </a:pPr>
                      <a:r>
                        <a:rPr lang="en-US" sz="1400">
                          <a:effectLst/>
                        </a:rPr>
                        <a:t>Type of Compression</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tc>
                  <a:txBody>
                    <a:bodyPr/>
                    <a:lstStyle/>
                    <a:p>
                      <a:pPr marL="0" marR="0" algn="l">
                        <a:lnSpc>
                          <a:spcPct val="115000"/>
                        </a:lnSpc>
                        <a:spcBef>
                          <a:spcPts val="1200"/>
                        </a:spcBef>
                        <a:spcAft>
                          <a:spcPts val="1200"/>
                        </a:spcAft>
                      </a:pPr>
                      <a:r>
                        <a:rPr lang="en-US" sz="1400" dirty="0">
                          <a:effectLst/>
                        </a:rPr>
                        <a:t>Zip</a:t>
                      </a:r>
                      <a:endParaRPr lang="en-US" sz="1100" dirty="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extLst>
                  <a:ext uri="{0D108BD9-81ED-4DB2-BD59-A6C34878D82A}">
                    <a16:rowId xmlns:a16="http://schemas.microsoft.com/office/drawing/2014/main" val="312330800"/>
                  </a:ext>
                </a:extLst>
              </a:tr>
              <a:tr h="312801">
                <a:tc>
                  <a:txBody>
                    <a:bodyPr/>
                    <a:lstStyle/>
                    <a:p>
                      <a:pPr marL="0" marR="0" algn="l">
                        <a:lnSpc>
                          <a:spcPct val="115000"/>
                        </a:lnSpc>
                        <a:spcBef>
                          <a:spcPts val="1200"/>
                        </a:spcBef>
                        <a:spcAft>
                          <a:spcPts val="1200"/>
                        </a:spcAft>
                      </a:pPr>
                      <a:r>
                        <a:rPr lang="en-US" sz="1400">
                          <a:effectLst/>
                        </a:rPr>
                        <a:t>OS used to run software</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tc>
                  <a:txBody>
                    <a:bodyPr/>
                    <a:lstStyle/>
                    <a:p>
                      <a:pPr marL="0" marR="0" algn="l">
                        <a:lnSpc>
                          <a:spcPct val="115000"/>
                        </a:lnSpc>
                        <a:spcBef>
                          <a:spcPts val="1200"/>
                        </a:spcBef>
                        <a:spcAft>
                          <a:spcPts val="1200"/>
                        </a:spcAft>
                      </a:pPr>
                      <a:r>
                        <a:rPr lang="en-US" sz="1400">
                          <a:effectLst/>
                        </a:rPr>
                        <a:t>Windows</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extLst>
                  <a:ext uri="{0D108BD9-81ED-4DB2-BD59-A6C34878D82A}">
                    <a16:rowId xmlns:a16="http://schemas.microsoft.com/office/drawing/2014/main" val="2395150063"/>
                  </a:ext>
                </a:extLst>
              </a:tr>
              <a:tr h="312801">
                <a:tc>
                  <a:txBody>
                    <a:bodyPr/>
                    <a:lstStyle/>
                    <a:p>
                      <a:pPr marL="0" marR="0" algn="l">
                        <a:lnSpc>
                          <a:spcPct val="115000"/>
                        </a:lnSpc>
                        <a:spcBef>
                          <a:spcPts val="1200"/>
                        </a:spcBef>
                        <a:spcAft>
                          <a:spcPts val="1200"/>
                        </a:spcAft>
                      </a:pPr>
                      <a:r>
                        <a:rPr lang="en-US" sz="1400">
                          <a:effectLst/>
                        </a:rPr>
                        <a:t>Hardware Processor Name</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tc>
                  <a:txBody>
                    <a:bodyPr/>
                    <a:lstStyle/>
                    <a:p>
                      <a:pPr marL="0" marR="0" algn="l">
                        <a:lnSpc>
                          <a:spcPct val="115000"/>
                        </a:lnSpc>
                        <a:spcBef>
                          <a:spcPts val="1200"/>
                        </a:spcBef>
                        <a:spcAft>
                          <a:spcPts val="1200"/>
                        </a:spcAft>
                      </a:pPr>
                      <a:r>
                        <a:rPr lang="en-US" sz="1400">
                          <a:effectLst/>
                        </a:rPr>
                        <a:t>Intel(R) Core i7</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extLst>
                  <a:ext uri="{0D108BD9-81ED-4DB2-BD59-A6C34878D82A}">
                    <a16:rowId xmlns:a16="http://schemas.microsoft.com/office/drawing/2014/main" val="3712866342"/>
                  </a:ext>
                </a:extLst>
              </a:tr>
              <a:tr h="312801">
                <a:tc>
                  <a:txBody>
                    <a:bodyPr/>
                    <a:lstStyle/>
                    <a:p>
                      <a:pPr marL="0" marR="0" algn="l">
                        <a:lnSpc>
                          <a:spcPct val="115000"/>
                        </a:lnSpc>
                        <a:spcBef>
                          <a:spcPts val="1200"/>
                        </a:spcBef>
                        <a:spcAft>
                          <a:spcPts val="1200"/>
                        </a:spcAft>
                      </a:pPr>
                      <a:r>
                        <a:rPr lang="en-US" sz="1400">
                          <a:effectLst/>
                        </a:rPr>
                        <a:t>Hardware RAM</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tc>
                  <a:txBody>
                    <a:bodyPr/>
                    <a:lstStyle/>
                    <a:p>
                      <a:pPr marL="0" marR="0" algn="l">
                        <a:lnSpc>
                          <a:spcPct val="115000"/>
                        </a:lnSpc>
                        <a:spcBef>
                          <a:spcPts val="1200"/>
                        </a:spcBef>
                        <a:spcAft>
                          <a:spcPts val="1200"/>
                        </a:spcAft>
                      </a:pPr>
                      <a:r>
                        <a:rPr lang="en-US" sz="1400">
                          <a:effectLst/>
                        </a:rPr>
                        <a:t>16 GB</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extLst>
                  <a:ext uri="{0D108BD9-81ED-4DB2-BD59-A6C34878D82A}">
                    <a16:rowId xmlns:a16="http://schemas.microsoft.com/office/drawing/2014/main" val="2672266000"/>
                  </a:ext>
                </a:extLst>
              </a:tr>
              <a:tr h="312801">
                <a:tc>
                  <a:txBody>
                    <a:bodyPr/>
                    <a:lstStyle/>
                    <a:p>
                      <a:pPr marL="0" marR="0" algn="l">
                        <a:lnSpc>
                          <a:spcPct val="115000"/>
                        </a:lnSpc>
                        <a:spcBef>
                          <a:spcPts val="1200"/>
                        </a:spcBef>
                        <a:spcAft>
                          <a:spcPts val="1200"/>
                        </a:spcAft>
                      </a:pPr>
                      <a:r>
                        <a:rPr lang="en-US" sz="1400">
                          <a:effectLst/>
                        </a:rPr>
                        <a:t>Database Used</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tc>
                  <a:txBody>
                    <a:bodyPr/>
                    <a:lstStyle/>
                    <a:p>
                      <a:pPr marL="0" marR="0" algn="l">
                        <a:lnSpc>
                          <a:spcPct val="115000"/>
                        </a:lnSpc>
                        <a:spcBef>
                          <a:spcPts val="1200"/>
                        </a:spcBef>
                        <a:spcAft>
                          <a:spcPts val="1200"/>
                        </a:spcAft>
                      </a:pPr>
                      <a:r>
                        <a:rPr lang="en-US" sz="1400">
                          <a:effectLst/>
                        </a:rPr>
                        <a:t>Cassandra</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extLst>
                  <a:ext uri="{0D108BD9-81ED-4DB2-BD59-A6C34878D82A}">
                    <a16:rowId xmlns:a16="http://schemas.microsoft.com/office/drawing/2014/main" val="2125626364"/>
                  </a:ext>
                </a:extLst>
              </a:tr>
              <a:tr h="521539">
                <a:tc>
                  <a:txBody>
                    <a:bodyPr/>
                    <a:lstStyle/>
                    <a:p>
                      <a:pPr marL="0" marR="0" algn="l">
                        <a:lnSpc>
                          <a:spcPct val="115000"/>
                        </a:lnSpc>
                        <a:spcBef>
                          <a:spcPts val="1200"/>
                        </a:spcBef>
                        <a:spcAft>
                          <a:spcPts val="1200"/>
                        </a:spcAft>
                      </a:pPr>
                      <a:r>
                        <a:rPr lang="en-US" sz="1400">
                          <a:effectLst/>
                        </a:rPr>
                        <a:t>Tools Used</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tc>
                  <a:txBody>
                    <a:bodyPr/>
                    <a:lstStyle/>
                    <a:p>
                      <a:pPr marL="0" marR="0" algn="l">
                        <a:lnSpc>
                          <a:spcPct val="115000"/>
                        </a:lnSpc>
                        <a:spcBef>
                          <a:spcPts val="1200"/>
                        </a:spcBef>
                        <a:spcAft>
                          <a:spcPts val="1200"/>
                        </a:spcAft>
                      </a:pPr>
                      <a:r>
                        <a:rPr lang="en-US" sz="1400">
                          <a:effectLst/>
                        </a:rPr>
                        <a:t>PowerBI, JupyterNotebook, Microsoft Excel,Velero</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extLst>
                  <a:ext uri="{0D108BD9-81ED-4DB2-BD59-A6C34878D82A}">
                    <a16:rowId xmlns:a16="http://schemas.microsoft.com/office/drawing/2014/main" val="1282984731"/>
                  </a:ext>
                </a:extLst>
              </a:tr>
              <a:tr h="521539">
                <a:tc>
                  <a:txBody>
                    <a:bodyPr/>
                    <a:lstStyle/>
                    <a:p>
                      <a:pPr marL="0" marR="0" algn="l">
                        <a:lnSpc>
                          <a:spcPct val="115000"/>
                        </a:lnSpc>
                        <a:spcBef>
                          <a:spcPts val="1200"/>
                        </a:spcBef>
                        <a:spcAft>
                          <a:spcPts val="1200"/>
                        </a:spcAft>
                      </a:pPr>
                      <a:r>
                        <a:rPr lang="en-US" sz="1400">
                          <a:effectLst/>
                        </a:rPr>
                        <a:t>Connector Name (for connecting database to PowerBI )</a:t>
                      </a:r>
                      <a:endParaRPr lang="en-US" sz="110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tc>
                  <a:txBody>
                    <a:bodyPr/>
                    <a:lstStyle/>
                    <a:p>
                      <a:pPr marL="0" marR="0" algn="l">
                        <a:lnSpc>
                          <a:spcPct val="115000"/>
                        </a:lnSpc>
                        <a:spcBef>
                          <a:spcPts val="1200"/>
                        </a:spcBef>
                        <a:spcAft>
                          <a:spcPts val="1200"/>
                        </a:spcAft>
                      </a:pPr>
                      <a:r>
                        <a:rPr lang="en-US" sz="1400" dirty="0">
                          <a:effectLst/>
                        </a:rPr>
                        <a:t>Simba</a:t>
                      </a:r>
                      <a:endParaRPr lang="en-US" sz="1100" dirty="0">
                        <a:solidFill>
                          <a:srgbClr val="0F243E"/>
                        </a:solidFill>
                        <a:effectLst/>
                        <a:latin typeface="Roboto"/>
                        <a:ea typeface="Calibri" panose="020F0502020204030204" pitchFamily="34" charset="0"/>
                        <a:cs typeface="Mangal" panose="02040503050203030202" pitchFamily="18" charset="0"/>
                      </a:endParaRPr>
                    </a:p>
                  </a:txBody>
                  <a:tcPr marL="62291" marR="62291" marT="62291" marB="62291"/>
                </a:tc>
                <a:extLst>
                  <a:ext uri="{0D108BD9-81ED-4DB2-BD59-A6C34878D82A}">
                    <a16:rowId xmlns:a16="http://schemas.microsoft.com/office/drawing/2014/main" val="2239506601"/>
                  </a:ext>
                </a:extLst>
              </a:tr>
            </a:tbl>
          </a:graphicData>
        </a:graphic>
      </p:graphicFrame>
    </p:spTree>
    <p:extLst>
      <p:ext uri="{BB962C8B-B14F-4D97-AF65-F5344CB8AC3E}">
        <p14:creationId xmlns:p14="http://schemas.microsoft.com/office/powerpoint/2010/main" val="1038468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F9EE-A882-4977-B680-232C7F569B68}"/>
              </a:ext>
            </a:extLst>
          </p:cNvPr>
          <p:cNvSpPr>
            <a:spLocks noGrp="1"/>
          </p:cNvSpPr>
          <p:nvPr>
            <p:ph type="title"/>
          </p:nvPr>
        </p:nvSpPr>
        <p:spPr/>
        <p:txBody>
          <a:bodyPr>
            <a:normAutofit/>
          </a:bodyPr>
          <a:lstStyle/>
          <a:p>
            <a:r>
              <a:rPr lang="en-US" sz="4000" dirty="0"/>
              <a:t>Loading and merging Data for cleansing in Pandas</a:t>
            </a:r>
          </a:p>
        </p:txBody>
      </p:sp>
      <p:pic>
        <p:nvPicPr>
          <p:cNvPr id="4" name="Content Placeholder 3">
            <a:extLst>
              <a:ext uri="{FF2B5EF4-FFF2-40B4-BE49-F238E27FC236}">
                <a16:creationId xmlns:a16="http://schemas.microsoft.com/office/drawing/2014/main" id="{BC58F7C1-1C21-402D-A77F-9BC3664A2FD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6006" y="2063384"/>
            <a:ext cx="9035265" cy="1152427"/>
          </a:xfrm>
          <a:prstGeom prst="rect">
            <a:avLst/>
          </a:prstGeom>
          <a:noFill/>
          <a:ln>
            <a:noFill/>
          </a:ln>
        </p:spPr>
      </p:pic>
      <p:sp>
        <p:nvSpPr>
          <p:cNvPr id="5" name="TextBox 4">
            <a:extLst>
              <a:ext uri="{FF2B5EF4-FFF2-40B4-BE49-F238E27FC236}">
                <a16:creationId xmlns:a16="http://schemas.microsoft.com/office/drawing/2014/main" id="{C80C3609-4468-46E0-B8BD-F1F5A248AD63}"/>
              </a:ext>
            </a:extLst>
          </p:cNvPr>
          <p:cNvSpPr txBox="1"/>
          <p:nvPr/>
        </p:nvSpPr>
        <p:spPr>
          <a:xfrm>
            <a:off x="838200" y="1690688"/>
            <a:ext cx="6836596" cy="369332"/>
          </a:xfrm>
          <a:prstGeom prst="rect">
            <a:avLst/>
          </a:prstGeom>
          <a:noFill/>
        </p:spPr>
        <p:txBody>
          <a:bodyPr wrap="square" rtlCol="0">
            <a:spAutoFit/>
          </a:bodyPr>
          <a:lstStyle/>
          <a:p>
            <a:r>
              <a:rPr lang="en-US" dirty="0"/>
              <a:t>Inserting marketing leads database:</a:t>
            </a:r>
          </a:p>
        </p:txBody>
      </p:sp>
      <p:pic>
        <p:nvPicPr>
          <p:cNvPr id="6" name="Picture 5">
            <a:extLst>
              <a:ext uri="{FF2B5EF4-FFF2-40B4-BE49-F238E27FC236}">
                <a16:creationId xmlns:a16="http://schemas.microsoft.com/office/drawing/2014/main" id="{06343C3E-19AE-41FF-8923-647562AFB55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88507"/>
            <a:ext cx="9035265" cy="2904368"/>
          </a:xfrm>
          <a:prstGeom prst="rect">
            <a:avLst/>
          </a:prstGeom>
          <a:noFill/>
          <a:ln>
            <a:noFill/>
          </a:ln>
        </p:spPr>
      </p:pic>
      <p:sp>
        <p:nvSpPr>
          <p:cNvPr id="7" name="TextBox 6">
            <a:extLst>
              <a:ext uri="{FF2B5EF4-FFF2-40B4-BE49-F238E27FC236}">
                <a16:creationId xmlns:a16="http://schemas.microsoft.com/office/drawing/2014/main" id="{8D29C8F0-B5EA-42FB-94FC-2447E6A529E1}"/>
              </a:ext>
            </a:extLst>
          </p:cNvPr>
          <p:cNvSpPr txBox="1"/>
          <p:nvPr/>
        </p:nvSpPr>
        <p:spPr>
          <a:xfrm>
            <a:off x="838200" y="3234069"/>
            <a:ext cx="5640512" cy="369332"/>
          </a:xfrm>
          <a:prstGeom prst="rect">
            <a:avLst/>
          </a:prstGeom>
          <a:noFill/>
        </p:spPr>
        <p:txBody>
          <a:bodyPr wrap="square" rtlCol="0">
            <a:spAutoFit/>
          </a:bodyPr>
          <a:lstStyle/>
          <a:p>
            <a:r>
              <a:rPr lang="en-US" dirty="0"/>
              <a:t>Merging the datasets</a:t>
            </a:r>
          </a:p>
        </p:txBody>
      </p:sp>
    </p:spTree>
    <p:extLst>
      <p:ext uri="{BB962C8B-B14F-4D97-AF65-F5344CB8AC3E}">
        <p14:creationId xmlns:p14="http://schemas.microsoft.com/office/powerpoint/2010/main" val="2249298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9517-7088-487A-8C96-F703A91CA895}"/>
              </a:ext>
            </a:extLst>
          </p:cNvPr>
          <p:cNvSpPr>
            <a:spLocks noGrp="1"/>
          </p:cNvSpPr>
          <p:nvPr>
            <p:ph type="title"/>
          </p:nvPr>
        </p:nvSpPr>
        <p:spPr>
          <a:xfrm>
            <a:off x="838200" y="365125"/>
            <a:ext cx="10515600" cy="1042435"/>
          </a:xfrm>
        </p:spPr>
        <p:txBody>
          <a:bodyPr>
            <a:normAutofit fontScale="90000"/>
          </a:bodyPr>
          <a:lstStyle/>
          <a:p>
            <a:r>
              <a:rPr lang="en-US" sz="4000" dirty="0"/>
              <a:t>Loading and merging Brazilian e-commerce dataset</a:t>
            </a:r>
          </a:p>
        </p:txBody>
      </p:sp>
      <p:sp>
        <p:nvSpPr>
          <p:cNvPr id="3" name="Content Placeholder 2">
            <a:extLst>
              <a:ext uri="{FF2B5EF4-FFF2-40B4-BE49-F238E27FC236}">
                <a16:creationId xmlns:a16="http://schemas.microsoft.com/office/drawing/2014/main" id="{7AF76EFD-F507-4CC5-A471-0BC903D44F77}"/>
              </a:ext>
            </a:extLst>
          </p:cNvPr>
          <p:cNvSpPr>
            <a:spLocks noGrp="1"/>
          </p:cNvSpPr>
          <p:nvPr>
            <p:ph idx="1"/>
          </p:nvPr>
        </p:nvSpPr>
        <p:spPr>
          <a:xfrm>
            <a:off x="838200" y="1253331"/>
            <a:ext cx="10515600" cy="4351338"/>
          </a:xfrm>
        </p:spPr>
        <p:txBody>
          <a:bodyPr>
            <a:normAutofit/>
          </a:bodyPr>
          <a:lstStyle/>
          <a:p>
            <a:pPr marL="0" indent="0">
              <a:buNone/>
            </a:pPr>
            <a:r>
              <a:rPr lang="en-US" sz="2000" dirty="0"/>
              <a:t>Loading and merging the datasets</a:t>
            </a:r>
          </a:p>
          <a:p>
            <a:pPr marL="0" indent="0">
              <a:buNone/>
            </a:pPr>
            <a:endParaRPr lang="en-US" sz="2000" dirty="0"/>
          </a:p>
        </p:txBody>
      </p:sp>
      <p:pic>
        <p:nvPicPr>
          <p:cNvPr id="4" name="Picture 3">
            <a:extLst>
              <a:ext uri="{FF2B5EF4-FFF2-40B4-BE49-F238E27FC236}">
                <a16:creationId xmlns:a16="http://schemas.microsoft.com/office/drawing/2014/main" id="{8746D75C-391B-469C-820D-D049E5796A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4909" y="1654568"/>
            <a:ext cx="9055813" cy="1774432"/>
          </a:xfrm>
          <a:prstGeom prst="rect">
            <a:avLst/>
          </a:prstGeom>
          <a:noFill/>
          <a:ln>
            <a:noFill/>
          </a:ln>
        </p:spPr>
      </p:pic>
      <p:pic>
        <p:nvPicPr>
          <p:cNvPr id="5" name="Picture 4">
            <a:extLst>
              <a:ext uri="{FF2B5EF4-FFF2-40B4-BE49-F238E27FC236}">
                <a16:creationId xmlns:a16="http://schemas.microsoft.com/office/drawing/2014/main" id="{B2E4833B-33A5-4601-9A99-678A11C47D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4908" y="3676007"/>
            <a:ext cx="9271573" cy="2632325"/>
          </a:xfrm>
          <a:prstGeom prst="rect">
            <a:avLst/>
          </a:prstGeom>
          <a:noFill/>
          <a:ln>
            <a:noFill/>
          </a:ln>
        </p:spPr>
      </p:pic>
    </p:spTree>
    <p:extLst>
      <p:ext uri="{BB962C8B-B14F-4D97-AF65-F5344CB8AC3E}">
        <p14:creationId xmlns:p14="http://schemas.microsoft.com/office/powerpoint/2010/main" val="3087301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6C8B-8DF8-44A5-B5C8-CE5A3E4AE527}"/>
              </a:ext>
            </a:extLst>
          </p:cNvPr>
          <p:cNvSpPr>
            <a:spLocks noGrp="1"/>
          </p:cNvSpPr>
          <p:nvPr>
            <p:ph type="title"/>
          </p:nvPr>
        </p:nvSpPr>
        <p:spPr/>
        <p:txBody>
          <a:bodyPr/>
          <a:lstStyle/>
          <a:p>
            <a:r>
              <a:rPr lang="en-US" dirty="0"/>
              <a:t>Download and Install Cassandra</a:t>
            </a:r>
          </a:p>
        </p:txBody>
      </p:sp>
      <p:sp>
        <p:nvSpPr>
          <p:cNvPr id="3" name="Content Placeholder 2">
            <a:extLst>
              <a:ext uri="{FF2B5EF4-FFF2-40B4-BE49-F238E27FC236}">
                <a16:creationId xmlns:a16="http://schemas.microsoft.com/office/drawing/2014/main" id="{59BACBA8-3D60-4AC3-B922-E66072949152}"/>
              </a:ext>
            </a:extLst>
          </p:cNvPr>
          <p:cNvSpPr>
            <a:spLocks noGrp="1"/>
          </p:cNvSpPr>
          <p:nvPr>
            <p:ph idx="1"/>
          </p:nvPr>
        </p:nvSpPr>
        <p:spPr/>
        <p:txBody>
          <a:bodyPr>
            <a:normAutofit/>
          </a:bodyPr>
          <a:lstStyle/>
          <a:p>
            <a:r>
              <a:rPr lang="en-US" sz="2400" dirty="0"/>
              <a:t> Install Latest JRE if you haven’t installed it already.</a:t>
            </a:r>
          </a:p>
          <a:p>
            <a:r>
              <a:rPr lang="en-US" sz="2400" dirty="0"/>
              <a:t> To check if it is installed à go to </a:t>
            </a:r>
            <a:r>
              <a:rPr lang="en-US" sz="2400" dirty="0" err="1"/>
              <a:t>cmd</a:t>
            </a:r>
            <a:r>
              <a:rPr lang="en-US" sz="2400" dirty="0"/>
              <a:t> à type </a:t>
            </a:r>
            <a:r>
              <a:rPr lang="en-US" sz="2400" dirty="0" err="1"/>
              <a:t>jre</a:t>
            </a:r>
            <a:r>
              <a:rPr lang="en-US" sz="2400" dirty="0"/>
              <a:t> -version</a:t>
            </a:r>
          </a:p>
          <a:p>
            <a:r>
              <a:rPr lang="en-US" sz="2400" dirty="0"/>
              <a:t>It should be 1.8 and above or else download and install from this link “</a:t>
            </a:r>
            <a:r>
              <a:rPr lang="en-US" sz="2400" u="sng" dirty="0">
                <a:hlinkClick r:id="rId2"/>
              </a:rPr>
              <a:t>https://www.oracle.com/</a:t>
            </a:r>
            <a:r>
              <a:rPr lang="en-US" sz="2400" u="sng" dirty="0" err="1">
                <a:hlinkClick r:id="rId2"/>
              </a:rPr>
              <a:t>technetwork</a:t>
            </a:r>
            <a:r>
              <a:rPr lang="en-US" sz="2400" u="sng" dirty="0">
                <a:hlinkClick r:id="rId2"/>
              </a:rPr>
              <a:t>/java/</a:t>
            </a:r>
            <a:r>
              <a:rPr lang="en-US" sz="2400" u="sng" dirty="0" err="1">
                <a:hlinkClick r:id="rId2"/>
              </a:rPr>
              <a:t>javase</a:t>
            </a:r>
            <a:r>
              <a:rPr lang="en-US" sz="2400" u="sng" dirty="0">
                <a:hlinkClick r:id="rId2"/>
              </a:rPr>
              <a:t>/downloads/jre8-downloads-2133155.html</a:t>
            </a:r>
            <a:r>
              <a:rPr lang="en-US" sz="2400" dirty="0"/>
              <a:t>”</a:t>
            </a:r>
          </a:p>
          <a:p>
            <a:r>
              <a:rPr lang="en-US" sz="2400" dirty="0"/>
              <a:t>Choose Windows 64 if your system is windows 64 or else X86</a:t>
            </a:r>
          </a:p>
          <a:p>
            <a:r>
              <a:rPr lang="en-US" sz="2400" dirty="0"/>
              <a:t> Step 2: Setup the Path to the environment variable</a:t>
            </a:r>
          </a:p>
          <a:p>
            <a:r>
              <a:rPr lang="en-US" sz="2400" dirty="0"/>
              <a:t> Once you install JRE, Add the path of the JRE to your path</a:t>
            </a:r>
          </a:p>
          <a:p>
            <a:r>
              <a:rPr lang="en-US" sz="2400" dirty="0"/>
              <a:t>To do this go to start &gt;&gt; edit environment variables for your account &gt;&gt;</a:t>
            </a:r>
          </a:p>
          <a:p>
            <a:pPr marL="0" indent="0">
              <a:buNone/>
            </a:pPr>
            <a:endParaRPr lang="en-US" dirty="0"/>
          </a:p>
        </p:txBody>
      </p:sp>
    </p:spTree>
    <p:extLst>
      <p:ext uri="{BB962C8B-B14F-4D97-AF65-F5344CB8AC3E}">
        <p14:creationId xmlns:p14="http://schemas.microsoft.com/office/powerpoint/2010/main" val="380237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E67E-91A1-4B06-A393-8C50CADC0762}"/>
              </a:ext>
            </a:extLst>
          </p:cNvPr>
          <p:cNvSpPr>
            <a:spLocks noGrp="1"/>
          </p:cNvSpPr>
          <p:nvPr>
            <p:ph type="title"/>
          </p:nvPr>
        </p:nvSpPr>
        <p:spPr/>
        <p:txBody>
          <a:bodyPr/>
          <a:lstStyle/>
          <a:p>
            <a:r>
              <a:rPr lang="en-US" dirty="0"/>
              <a:t>Download and Install Cassandra</a:t>
            </a:r>
          </a:p>
        </p:txBody>
      </p:sp>
      <p:pic>
        <p:nvPicPr>
          <p:cNvPr id="4" name="Content Placeholder 3">
            <a:extLst>
              <a:ext uri="{FF2B5EF4-FFF2-40B4-BE49-F238E27FC236}">
                <a16:creationId xmlns:a16="http://schemas.microsoft.com/office/drawing/2014/main" id="{C389ED12-1629-4483-8286-22E3749744A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5905" y="1609868"/>
            <a:ext cx="3902167" cy="4351338"/>
          </a:xfrm>
          <a:prstGeom prst="rect">
            <a:avLst/>
          </a:prstGeom>
          <a:noFill/>
          <a:ln>
            <a:noFill/>
          </a:ln>
        </p:spPr>
      </p:pic>
      <p:pic>
        <p:nvPicPr>
          <p:cNvPr id="5" name="Picture 4">
            <a:extLst>
              <a:ext uri="{FF2B5EF4-FFF2-40B4-BE49-F238E27FC236}">
                <a16:creationId xmlns:a16="http://schemas.microsoft.com/office/drawing/2014/main" id="{02E3C7AB-20EB-4C08-ABD5-B01A21A5FF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97111" y="1863347"/>
            <a:ext cx="4800600" cy="2720340"/>
          </a:xfrm>
          <a:prstGeom prst="rect">
            <a:avLst/>
          </a:prstGeom>
          <a:noFill/>
          <a:ln>
            <a:noFill/>
          </a:ln>
        </p:spPr>
      </p:pic>
    </p:spTree>
    <p:extLst>
      <p:ext uri="{BB962C8B-B14F-4D97-AF65-F5344CB8AC3E}">
        <p14:creationId xmlns:p14="http://schemas.microsoft.com/office/powerpoint/2010/main" val="1999771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F821-2118-488D-A19C-8F87AD8A9F46}"/>
              </a:ext>
            </a:extLst>
          </p:cNvPr>
          <p:cNvSpPr>
            <a:spLocks noGrp="1"/>
          </p:cNvSpPr>
          <p:nvPr>
            <p:ph type="title"/>
          </p:nvPr>
        </p:nvSpPr>
        <p:spPr/>
        <p:txBody>
          <a:bodyPr/>
          <a:lstStyle/>
          <a:p>
            <a:r>
              <a:rPr lang="en-US" dirty="0"/>
              <a:t>Download and Install Cassandra</a:t>
            </a:r>
          </a:p>
        </p:txBody>
      </p:sp>
      <p:pic>
        <p:nvPicPr>
          <p:cNvPr id="4" name="Content Placeholder 3">
            <a:extLst>
              <a:ext uri="{FF2B5EF4-FFF2-40B4-BE49-F238E27FC236}">
                <a16:creationId xmlns:a16="http://schemas.microsoft.com/office/drawing/2014/main" id="{5E754E56-3245-493D-B1F2-37EBED75865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88246"/>
            <a:ext cx="9400853" cy="4504629"/>
          </a:xfrm>
          <a:prstGeom prst="rect">
            <a:avLst/>
          </a:prstGeom>
          <a:noFill/>
          <a:ln>
            <a:noFill/>
          </a:ln>
        </p:spPr>
      </p:pic>
    </p:spTree>
    <p:extLst>
      <p:ext uri="{BB962C8B-B14F-4D97-AF65-F5344CB8AC3E}">
        <p14:creationId xmlns:p14="http://schemas.microsoft.com/office/powerpoint/2010/main" val="3373818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8D31-F6A4-43A5-8691-CB5635466C42}"/>
              </a:ext>
            </a:extLst>
          </p:cNvPr>
          <p:cNvSpPr>
            <a:spLocks noGrp="1"/>
          </p:cNvSpPr>
          <p:nvPr>
            <p:ph type="title"/>
          </p:nvPr>
        </p:nvSpPr>
        <p:spPr/>
        <p:txBody>
          <a:bodyPr/>
          <a:lstStyle/>
          <a:p>
            <a:r>
              <a:rPr lang="en-US" dirty="0"/>
              <a:t>Downloading and installing Cassandra</a:t>
            </a:r>
          </a:p>
        </p:txBody>
      </p:sp>
      <p:pic>
        <p:nvPicPr>
          <p:cNvPr id="4" name="Content Placeholder 3">
            <a:extLst>
              <a:ext uri="{FF2B5EF4-FFF2-40B4-BE49-F238E27FC236}">
                <a16:creationId xmlns:a16="http://schemas.microsoft.com/office/drawing/2014/main" id="{A6AE90ED-ED02-4CF3-857B-CDBDA3CFE32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1218" y="1690688"/>
            <a:ext cx="4543425" cy="3190875"/>
          </a:xfrm>
          <a:prstGeom prst="rect">
            <a:avLst/>
          </a:prstGeom>
          <a:noFill/>
          <a:ln>
            <a:noFill/>
          </a:ln>
        </p:spPr>
      </p:pic>
      <p:pic>
        <p:nvPicPr>
          <p:cNvPr id="5" name="Picture 4">
            <a:extLst>
              <a:ext uri="{FF2B5EF4-FFF2-40B4-BE49-F238E27FC236}">
                <a16:creationId xmlns:a16="http://schemas.microsoft.com/office/drawing/2014/main" id="{172D1983-A34B-4B6B-A882-CEA4B39FDB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44983" y="1939290"/>
            <a:ext cx="4450080" cy="2979420"/>
          </a:xfrm>
          <a:prstGeom prst="rect">
            <a:avLst/>
          </a:prstGeom>
          <a:noFill/>
          <a:ln>
            <a:noFill/>
          </a:ln>
        </p:spPr>
      </p:pic>
    </p:spTree>
    <p:extLst>
      <p:ext uri="{BB962C8B-B14F-4D97-AF65-F5344CB8AC3E}">
        <p14:creationId xmlns:p14="http://schemas.microsoft.com/office/powerpoint/2010/main" val="64198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8376-129E-43C4-99A3-DFC8B19728B0}"/>
              </a:ext>
            </a:extLst>
          </p:cNvPr>
          <p:cNvSpPr>
            <a:spLocks noGrp="1"/>
          </p:cNvSpPr>
          <p:nvPr>
            <p:ph type="title"/>
          </p:nvPr>
        </p:nvSpPr>
        <p:spPr/>
        <p:txBody>
          <a:bodyPr/>
          <a:lstStyle/>
          <a:p>
            <a:r>
              <a:rPr lang="en-US" dirty="0"/>
              <a:t>Downloading and installing Cassandra</a:t>
            </a:r>
          </a:p>
        </p:txBody>
      </p:sp>
      <p:sp>
        <p:nvSpPr>
          <p:cNvPr id="3" name="Content Placeholder 2">
            <a:extLst>
              <a:ext uri="{FF2B5EF4-FFF2-40B4-BE49-F238E27FC236}">
                <a16:creationId xmlns:a16="http://schemas.microsoft.com/office/drawing/2014/main" id="{99A2D29A-6973-4613-B42A-29E9635B9FD9}"/>
              </a:ext>
            </a:extLst>
          </p:cNvPr>
          <p:cNvSpPr>
            <a:spLocks noGrp="1"/>
          </p:cNvSpPr>
          <p:nvPr>
            <p:ph idx="1"/>
          </p:nvPr>
        </p:nvSpPr>
        <p:spPr/>
        <p:txBody>
          <a:bodyPr>
            <a:normAutofit/>
          </a:bodyPr>
          <a:lstStyle/>
          <a:p>
            <a:r>
              <a:rPr lang="en-US" sz="2400" dirty="0"/>
              <a:t> Install </a:t>
            </a:r>
            <a:r>
              <a:rPr lang="en-US" sz="2400" b="1" dirty="0"/>
              <a:t>Python 2.7</a:t>
            </a:r>
            <a:r>
              <a:rPr lang="en-US" sz="2400" dirty="0"/>
              <a:t> , please make sure its not any higher version than this since only this version is compatible.</a:t>
            </a:r>
          </a:p>
          <a:p>
            <a:r>
              <a:rPr lang="en-US" sz="2400" dirty="0"/>
              <a:t>If you haven’t installed the python 2.7 then you need to install it and you can get the python 2.7 from this link</a:t>
            </a:r>
          </a:p>
          <a:p>
            <a:r>
              <a:rPr lang="en-US" sz="2400" u="sng" dirty="0">
                <a:hlinkClick r:id="rId2"/>
              </a:rPr>
              <a:t>https://www.python.org/downloads/release/python-2716/</a:t>
            </a:r>
            <a:endParaRPr lang="en-US" sz="2400" dirty="0"/>
          </a:p>
          <a:p>
            <a:r>
              <a:rPr lang="en-US" sz="2400" dirty="0"/>
              <a:t>Once downloaded add the path of the python to the computer’s variable. go to start &gt;&gt; edit environment variables for your account &gt;&gt;</a:t>
            </a:r>
          </a:p>
          <a:p>
            <a:r>
              <a:rPr lang="en-US" sz="2400" dirty="0"/>
              <a:t>Click on path and then click on edit. &gt;&gt;  add the python’s directory as its path</a:t>
            </a:r>
          </a:p>
          <a:p>
            <a:pPr marL="0" indent="0">
              <a:buNone/>
            </a:pPr>
            <a:endParaRPr lang="en-US" sz="2400" dirty="0"/>
          </a:p>
        </p:txBody>
      </p:sp>
    </p:spTree>
    <p:extLst>
      <p:ext uri="{BB962C8B-B14F-4D97-AF65-F5344CB8AC3E}">
        <p14:creationId xmlns:p14="http://schemas.microsoft.com/office/powerpoint/2010/main" val="365073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E901C2-4383-4B8D-9DA0-1D91F150B9AD}"/>
              </a:ext>
            </a:extLst>
          </p:cNvPr>
          <p:cNvSpPr>
            <a:spLocks noGrp="1"/>
          </p:cNvSpPr>
          <p:nvPr>
            <p:ph type="title"/>
          </p:nvPr>
        </p:nvSpPr>
        <p:spPr/>
        <p:txBody>
          <a:bodyPr/>
          <a:lstStyle/>
          <a:p>
            <a:pPr algn="ctr"/>
            <a:r>
              <a:rPr lang="en-US" b="1"/>
              <a:t>TOOLS USED </a:t>
            </a:r>
            <a:endParaRPr lang="en-US" b="1" dirty="0"/>
          </a:p>
        </p:txBody>
      </p:sp>
      <p:pic>
        <p:nvPicPr>
          <p:cNvPr id="7" name="Picture 6" descr="A close up of a sign&#10;&#10;Description automatically generated">
            <a:extLst>
              <a:ext uri="{FF2B5EF4-FFF2-40B4-BE49-F238E27FC236}">
                <a16:creationId xmlns:a16="http://schemas.microsoft.com/office/drawing/2014/main" id="{A9B9C098-1458-4222-8F66-2957C7DEC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060" y="2119152"/>
            <a:ext cx="2279686" cy="1132674"/>
          </a:xfrm>
          <a:prstGeom prst="rect">
            <a:avLst/>
          </a:prstGeom>
        </p:spPr>
      </p:pic>
      <p:pic>
        <p:nvPicPr>
          <p:cNvPr id="9" name="Picture 8" descr="A close up of a logo&#10;&#10;Description automatically generated">
            <a:extLst>
              <a:ext uri="{FF2B5EF4-FFF2-40B4-BE49-F238E27FC236}">
                <a16:creationId xmlns:a16="http://schemas.microsoft.com/office/drawing/2014/main" id="{26BAA0B3-EB29-4970-8A8B-87987CE8A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60" y="4091629"/>
            <a:ext cx="3486150" cy="1304925"/>
          </a:xfrm>
          <a:prstGeom prst="rect">
            <a:avLst/>
          </a:prstGeom>
        </p:spPr>
      </p:pic>
      <p:pic>
        <p:nvPicPr>
          <p:cNvPr id="11" name="Picture 10" descr="A drawing of a face&#10;&#10;Description automatically generated">
            <a:extLst>
              <a:ext uri="{FF2B5EF4-FFF2-40B4-BE49-F238E27FC236}">
                <a16:creationId xmlns:a16="http://schemas.microsoft.com/office/drawing/2014/main" id="{19C8856A-35E1-4984-B849-61B565CB5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75" y="2685489"/>
            <a:ext cx="2609850" cy="1752600"/>
          </a:xfrm>
          <a:prstGeom prst="rect">
            <a:avLst/>
          </a:prstGeom>
        </p:spPr>
      </p:pic>
      <p:pic>
        <p:nvPicPr>
          <p:cNvPr id="13" name="Picture 12" descr="A picture containing yellow&#10;&#10;Description automatically generated">
            <a:extLst>
              <a:ext uri="{FF2B5EF4-FFF2-40B4-BE49-F238E27FC236}">
                <a16:creationId xmlns:a16="http://schemas.microsoft.com/office/drawing/2014/main" id="{48F7231D-EFF7-46E0-961F-B751E3990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8291" y="1690688"/>
            <a:ext cx="1659437" cy="1659437"/>
          </a:xfrm>
          <a:prstGeom prst="rect">
            <a:avLst/>
          </a:prstGeom>
        </p:spPr>
      </p:pic>
      <p:pic>
        <p:nvPicPr>
          <p:cNvPr id="14" name="Picture 13">
            <a:extLst>
              <a:ext uri="{FF2B5EF4-FFF2-40B4-BE49-F238E27FC236}">
                <a16:creationId xmlns:a16="http://schemas.microsoft.com/office/drawing/2014/main" id="{DE535B07-08F1-4C31-97EC-857ED8C71CAA}"/>
              </a:ext>
            </a:extLst>
          </p:cNvPr>
          <p:cNvPicPr>
            <a:picLocks noChangeAspect="1"/>
          </p:cNvPicPr>
          <p:nvPr/>
        </p:nvPicPr>
        <p:blipFill>
          <a:blip r:embed="rId6"/>
          <a:stretch>
            <a:fillRect/>
          </a:stretch>
        </p:blipFill>
        <p:spPr>
          <a:xfrm>
            <a:off x="9698338" y="3724308"/>
            <a:ext cx="999341" cy="1019783"/>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23BCDF63-9F10-4FB4-8EE5-29B081C732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8291" y="5118274"/>
            <a:ext cx="1912439" cy="1272641"/>
          </a:xfrm>
          <a:prstGeom prst="rect">
            <a:avLst/>
          </a:prstGeom>
        </p:spPr>
      </p:pic>
    </p:spTree>
    <p:extLst>
      <p:ext uri="{BB962C8B-B14F-4D97-AF65-F5344CB8AC3E}">
        <p14:creationId xmlns:p14="http://schemas.microsoft.com/office/powerpoint/2010/main" val="938388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0962-EEC6-4811-9EF0-8FE077A51129}"/>
              </a:ext>
            </a:extLst>
          </p:cNvPr>
          <p:cNvSpPr>
            <a:spLocks noGrp="1"/>
          </p:cNvSpPr>
          <p:nvPr>
            <p:ph type="title"/>
          </p:nvPr>
        </p:nvSpPr>
        <p:spPr/>
        <p:txBody>
          <a:bodyPr/>
          <a:lstStyle/>
          <a:p>
            <a:r>
              <a:rPr lang="en-US" dirty="0"/>
              <a:t>Downloading and installing Cassandra</a:t>
            </a:r>
          </a:p>
        </p:txBody>
      </p:sp>
      <p:pic>
        <p:nvPicPr>
          <p:cNvPr id="4" name="Content Placeholder 3">
            <a:extLst>
              <a:ext uri="{FF2B5EF4-FFF2-40B4-BE49-F238E27FC236}">
                <a16:creationId xmlns:a16="http://schemas.microsoft.com/office/drawing/2014/main" id="{0107016B-8C74-4B83-8B77-3BE36C77795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29087" y="2034381"/>
            <a:ext cx="3933825" cy="3933825"/>
          </a:xfrm>
          <a:prstGeom prst="rect">
            <a:avLst/>
          </a:prstGeom>
          <a:noFill/>
          <a:ln>
            <a:noFill/>
          </a:ln>
        </p:spPr>
      </p:pic>
    </p:spTree>
    <p:extLst>
      <p:ext uri="{BB962C8B-B14F-4D97-AF65-F5344CB8AC3E}">
        <p14:creationId xmlns:p14="http://schemas.microsoft.com/office/powerpoint/2010/main" val="340870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CD22-F8C5-4F44-BD3B-8D0DB1106AC8}"/>
              </a:ext>
            </a:extLst>
          </p:cNvPr>
          <p:cNvSpPr>
            <a:spLocks noGrp="1"/>
          </p:cNvSpPr>
          <p:nvPr>
            <p:ph type="title"/>
          </p:nvPr>
        </p:nvSpPr>
        <p:spPr/>
        <p:txBody>
          <a:bodyPr/>
          <a:lstStyle/>
          <a:p>
            <a:r>
              <a:rPr lang="en-US" dirty="0"/>
              <a:t>Downloading and installing Cassandra</a:t>
            </a:r>
          </a:p>
        </p:txBody>
      </p:sp>
      <p:sp>
        <p:nvSpPr>
          <p:cNvPr id="3" name="Content Placeholder 2">
            <a:extLst>
              <a:ext uri="{FF2B5EF4-FFF2-40B4-BE49-F238E27FC236}">
                <a16:creationId xmlns:a16="http://schemas.microsoft.com/office/drawing/2014/main" id="{50A6FC27-0151-4C99-A331-9AFED8B9C43F}"/>
              </a:ext>
            </a:extLst>
          </p:cNvPr>
          <p:cNvSpPr>
            <a:spLocks noGrp="1"/>
          </p:cNvSpPr>
          <p:nvPr>
            <p:ph idx="1"/>
          </p:nvPr>
        </p:nvSpPr>
        <p:spPr/>
        <p:txBody>
          <a:bodyPr/>
          <a:lstStyle/>
          <a:p>
            <a:r>
              <a:rPr lang="en-US" dirty="0"/>
              <a:t> One of the additional component we need to install  in this process is Apache Thrift which you can get it from this link “</a:t>
            </a:r>
            <a:r>
              <a:rPr lang="en-US" u="sng" dirty="0">
                <a:hlinkClick r:id="rId2"/>
              </a:rPr>
              <a:t>http://www.apache.org/</a:t>
            </a:r>
            <a:r>
              <a:rPr lang="en-US" u="sng" dirty="0" err="1">
                <a:hlinkClick r:id="rId2"/>
              </a:rPr>
              <a:t>dyn</a:t>
            </a:r>
            <a:r>
              <a:rPr lang="en-US" u="sng" dirty="0">
                <a:hlinkClick r:id="rId2"/>
              </a:rPr>
              <a:t>/</a:t>
            </a:r>
            <a:r>
              <a:rPr lang="en-US" u="sng" dirty="0" err="1">
                <a:hlinkClick r:id="rId2"/>
              </a:rPr>
              <a:t>closer.cgi?path</a:t>
            </a:r>
            <a:r>
              <a:rPr lang="en-US" u="sng" dirty="0">
                <a:hlinkClick r:id="rId2"/>
              </a:rPr>
              <a:t>=/thrift/0.12.0/thrift-0.12.0.exe</a:t>
            </a:r>
            <a:r>
              <a:rPr lang="en-US" dirty="0"/>
              <a:t>”</a:t>
            </a:r>
          </a:p>
          <a:p>
            <a:r>
              <a:rPr lang="en-US" dirty="0"/>
              <a:t>Download and install it. You can just follow along the instructions by reading while installing.</a:t>
            </a:r>
          </a:p>
          <a:p>
            <a:r>
              <a:rPr lang="en-US" dirty="0"/>
              <a:t>Finally our Cassandra is installed!!</a:t>
            </a:r>
          </a:p>
          <a:p>
            <a:pPr marL="0" indent="0">
              <a:buNone/>
            </a:pPr>
            <a:endParaRPr lang="en-US" dirty="0"/>
          </a:p>
        </p:txBody>
      </p:sp>
    </p:spTree>
    <p:extLst>
      <p:ext uri="{BB962C8B-B14F-4D97-AF65-F5344CB8AC3E}">
        <p14:creationId xmlns:p14="http://schemas.microsoft.com/office/powerpoint/2010/main" val="444054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62D9-F58A-4250-9FA3-FEB9335595B8}"/>
              </a:ext>
            </a:extLst>
          </p:cNvPr>
          <p:cNvSpPr>
            <a:spLocks noGrp="1"/>
          </p:cNvSpPr>
          <p:nvPr>
            <p:ph type="title"/>
          </p:nvPr>
        </p:nvSpPr>
        <p:spPr/>
        <p:txBody>
          <a:bodyPr/>
          <a:lstStyle/>
          <a:p>
            <a:r>
              <a:rPr lang="en-US" dirty="0"/>
              <a:t>Data Integration and Mapping</a:t>
            </a:r>
          </a:p>
        </p:txBody>
      </p:sp>
      <p:sp>
        <p:nvSpPr>
          <p:cNvPr id="3" name="Content Placeholder 2">
            <a:extLst>
              <a:ext uri="{FF2B5EF4-FFF2-40B4-BE49-F238E27FC236}">
                <a16:creationId xmlns:a16="http://schemas.microsoft.com/office/drawing/2014/main" id="{820DC793-635D-4CCC-B73E-F019702E41F1}"/>
              </a:ext>
            </a:extLst>
          </p:cNvPr>
          <p:cNvSpPr>
            <a:spLocks noGrp="1"/>
          </p:cNvSpPr>
          <p:nvPr>
            <p:ph idx="1"/>
          </p:nvPr>
        </p:nvSpPr>
        <p:spPr/>
        <p:txBody>
          <a:bodyPr/>
          <a:lstStyle/>
          <a:p>
            <a:r>
              <a:rPr lang="en-US" sz="2400" dirty="0"/>
              <a:t>We got clean data from python and then we had to integrate with our </a:t>
            </a:r>
            <a:r>
              <a:rPr lang="en-US" sz="2400" dirty="0" err="1"/>
              <a:t>cassandra</a:t>
            </a:r>
            <a:r>
              <a:rPr lang="en-US" sz="2400" dirty="0"/>
              <a:t>, so we first had to create a </a:t>
            </a:r>
            <a:r>
              <a:rPr lang="en-US" sz="2400" dirty="0" err="1"/>
              <a:t>keyspace</a:t>
            </a:r>
            <a:r>
              <a:rPr lang="en-US" sz="2400" dirty="0"/>
              <a:t> using a command:</a:t>
            </a:r>
          </a:p>
          <a:p>
            <a:pPr marL="457200" lvl="1" indent="0">
              <a:buNone/>
            </a:pPr>
            <a:r>
              <a:rPr lang="en-US" sz="2000" i="1" dirty="0"/>
              <a:t>CREATE KEYSPACE test WITH replication = {'class': '</a:t>
            </a:r>
            <a:r>
              <a:rPr lang="en-US" sz="2000" i="1" dirty="0" err="1"/>
              <a:t>SimpleStrategy</a:t>
            </a:r>
            <a:r>
              <a:rPr lang="en-US" sz="2000" i="1" dirty="0"/>
              <a:t>', '</a:t>
            </a:r>
            <a:r>
              <a:rPr lang="en-US" sz="2000" i="1" dirty="0" err="1"/>
              <a:t>replication_factor</a:t>
            </a:r>
            <a:r>
              <a:rPr lang="en-US" sz="2000" i="1" dirty="0"/>
              <a:t>' : 3}; </a:t>
            </a:r>
            <a:r>
              <a:rPr lang="en-US" sz="2000" dirty="0"/>
              <a:t>  </a:t>
            </a:r>
            <a:r>
              <a:rPr lang="en-US" dirty="0"/>
              <a:t>                   </a:t>
            </a:r>
          </a:p>
          <a:p>
            <a:r>
              <a:rPr lang="en-US" sz="2400" dirty="0"/>
              <a:t>After the key space is created, we need to create the tables where we can copy the csv files, so we create the table structures with all the columns same as the csv with accurate data type. So we write the create table query with all the columns from the csv and with all their respective datatype.</a:t>
            </a:r>
          </a:p>
          <a:p>
            <a:pPr marL="0" indent="0">
              <a:buNone/>
            </a:pPr>
            <a:endParaRPr lang="en-US" dirty="0"/>
          </a:p>
        </p:txBody>
      </p:sp>
    </p:spTree>
    <p:extLst>
      <p:ext uri="{BB962C8B-B14F-4D97-AF65-F5344CB8AC3E}">
        <p14:creationId xmlns:p14="http://schemas.microsoft.com/office/powerpoint/2010/main" val="1837736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3355-1CB5-478B-B297-32A70BE735B2}"/>
              </a:ext>
            </a:extLst>
          </p:cNvPr>
          <p:cNvSpPr>
            <a:spLocks noGrp="1"/>
          </p:cNvSpPr>
          <p:nvPr>
            <p:ph type="title"/>
          </p:nvPr>
        </p:nvSpPr>
        <p:spPr/>
        <p:txBody>
          <a:bodyPr/>
          <a:lstStyle/>
          <a:p>
            <a:r>
              <a:rPr lang="en-US" dirty="0"/>
              <a:t>Data Integration and Mapping </a:t>
            </a:r>
          </a:p>
        </p:txBody>
      </p:sp>
      <p:pic>
        <p:nvPicPr>
          <p:cNvPr id="4" name="Content Placeholder 3">
            <a:extLst>
              <a:ext uri="{FF2B5EF4-FFF2-40B4-BE49-F238E27FC236}">
                <a16:creationId xmlns:a16="http://schemas.microsoft.com/office/drawing/2014/main" id="{16A25FEC-70D3-4C65-ADA2-51F0DD8296D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4005" y="1815351"/>
            <a:ext cx="2505499" cy="4351338"/>
          </a:xfrm>
          <a:prstGeom prst="rect">
            <a:avLst/>
          </a:prstGeom>
          <a:noFill/>
          <a:ln>
            <a:noFill/>
          </a:ln>
        </p:spPr>
      </p:pic>
      <p:pic>
        <p:nvPicPr>
          <p:cNvPr id="5" name="Picture 4">
            <a:extLst>
              <a:ext uri="{FF2B5EF4-FFF2-40B4-BE49-F238E27FC236}">
                <a16:creationId xmlns:a16="http://schemas.microsoft.com/office/drawing/2014/main" id="{C1ADB83A-A79B-4114-BE65-9713BE9722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06345" y="3027195"/>
            <a:ext cx="2545080" cy="3002280"/>
          </a:xfrm>
          <a:prstGeom prst="rect">
            <a:avLst/>
          </a:prstGeom>
          <a:noFill/>
          <a:ln>
            <a:noFill/>
          </a:ln>
        </p:spPr>
      </p:pic>
    </p:spTree>
    <p:extLst>
      <p:ext uri="{BB962C8B-B14F-4D97-AF65-F5344CB8AC3E}">
        <p14:creationId xmlns:p14="http://schemas.microsoft.com/office/powerpoint/2010/main" val="3625421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4835-15C0-4F44-A5D3-C8D8DB029378}"/>
              </a:ext>
            </a:extLst>
          </p:cNvPr>
          <p:cNvSpPr>
            <a:spLocks noGrp="1"/>
          </p:cNvSpPr>
          <p:nvPr>
            <p:ph type="title"/>
          </p:nvPr>
        </p:nvSpPr>
        <p:spPr/>
        <p:txBody>
          <a:bodyPr/>
          <a:lstStyle/>
          <a:p>
            <a:r>
              <a:rPr lang="en-US" dirty="0"/>
              <a:t>Data Integration and Mapping </a:t>
            </a:r>
          </a:p>
        </p:txBody>
      </p:sp>
      <p:sp>
        <p:nvSpPr>
          <p:cNvPr id="3" name="Content Placeholder 2">
            <a:extLst>
              <a:ext uri="{FF2B5EF4-FFF2-40B4-BE49-F238E27FC236}">
                <a16:creationId xmlns:a16="http://schemas.microsoft.com/office/drawing/2014/main" id="{442104A0-E063-4F72-A388-2A3979755099}"/>
              </a:ext>
            </a:extLst>
          </p:cNvPr>
          <p:cNvSpPr>
            <a:spLocks noGrp="1"/>
          </p:cNvSpPr>
          <p:nvPr>
            <p:ph idx="1"/>
          </p:nvPr>
        </p:nvSpPr>
        <p:spPr/>
        <p:txBody>
          <a:bodyPr/>
          <a:lstStyle/>
          <a:p>
            <a:r>
              <a:rPr lang="en-US" sz="2400" dirty="0"/>
              <a:t>Once we create the table structure we write the copy code and give the path of where the csv is stored so that the csv can be copied into the table created.</a:t>
            </a:r>
          </a:p>
          <a:p>
            <a:pPr marL="0" indent="0">
              <a:buNone/>
            </a:pPr>
            <a:endParaRPr lang="en-US" dirty="0"/>
          </a:p>
        </p:txBody>
      </p:sp>
      <p:pic>
        <p:nvPicPr>
          <p:cNvPr id="4" name="Picture 3">
            <a:extLst>
              <a:ext uri="{FF2B5EF4-FFF2-40B4-BE49-F238E27FC236}">
                <a16:creationId xmlns:a16="http://schemas.microsoft.com/office/drawing/2014/main" id="{585AB925-7963-47BF-8537-6633735C38A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538" y="2814905"/>
            <a:ext cx="2926080" cy="2933700"/>
          </a:xfrm>
          <a:prstGeom prst="rect">
            <a:avLst/>
          </a:prstGeom>
          <a:noFill/>
          <a:ln>
            <a:noFill/>
          </a:ln>
        </p:spPr>
      </p:pic>
      <p:pic>
        <p:nvPicPr>
          <p:cNvPr id="5" name="Picture 4">
            <a:extLst>
              <a:ext uri="{FF2B5EF4-FFF2-40B4-BE49-F238E27FC236}">
                <a16:creationId xmlns:a16="http://schemas.microsoft.com/office/drawing/2014/main" id="{87F6DA67-24BC-4E3F-A6BC-3085F4BED4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53920" y="2814905"/>
            <a:ext cx="2284159" cy="1651357"/>
          </a:xfrm>
          <a:prstGeom prst="rect">
            <a:avLst/>
          </a:prstGeom>
          <a:noFill/>
          <a:ln>
            <a:noFill/>
          </a:ln>
        </p:spPr>
      </p:pic>
      <p:sp>
        <p:nvSpPr>
          <p:cNvPr id="6" name="TextBox 5">
            <a:extLst>
              <a:ext uri="{FF2B5EF4-FFF2-40B4-BE49-F238E27FC236}">
                <a16:creationId xmlns:a16="http://schemas.microsoft.com/office/drawing/2014/main" id="{F604459E-2F31-4548-BA40-B6C813E80D98}"/>
              </a:ext>
            </a:extLst>
          </p:cNvPr>
          <p:cNvSpPr txBox="1"/>
          <p:nvPr/>
        </p:nvSpPr>
        <p:spPr>
          <a:xfrm>
            <a:off x="7551506" y="2887038"/>
            <a:ext cx="4417887" cy="2862322"/>
          </a:xfrm>
          <a:prstGeom prst="rect">
            <a:avLst/>
          </a:prstGeom>
          <a:noFill/>
        </p:spPr>
        <p:txBody>
          <a:bodyPr wrap="square" rtlCol="0">
            <a:spAutoFit/>
          </a:bodyPr>
          <a:lstStyle/>
          <a:p>
            <a:r>
              <a:rPr lang="en-US" dirty="0"/>
              <a:t>Once the files are copied to the tables we can check if all the content is present by writing a select count query if the row counts are correct. </a:t>
            </a:r>
          </a:p>
          <a:p>
            <a:r>
              <a:rPr lang="en-US" dirty="0"/>
              <a:t>Now to connect the tables to </a:t>
            </a:r>
            <a:r>
              <a:rPr lang="en-US" dirty="0" err="1"/>
              <a:t>PowerBI</a:t>
            </a:r>
            <a:r>
              <a:rPr lang="en-US" dirty="0"/>
              <a:t> we need to connect with the Simba ODBC connector, select the </a:t>
            </a:r>
            <a:r>
              <a:rPr lang="en-US" dirty="0" err="1"/>
              <a:t>keyspace</a:t>
            </a:r>
            <a:r>
              <a:rPr lang="en-US" dirty="0"/>
              <a:t> that we created and select the table we want to use for visualization.</a:t>
            </a:r>
          </a:p>
          <a:p>
            <a:endParaRPr lang="en-US" dirty="0"/>
          </a:p>
        </p:txBody>
      </p:sp>
    </p:spTree>
    <p:extLst>
      <p:ext uri="{BB962C8B-B14F-4D97-AF65-F5344CB8AC3E}">
        <p14:creationId xmlns:p14="http://schemas.microsoft.com/office/powerpoint/2010/main" val="3964284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3">
            <a:extLst>
              <a:ext uri="{FF2B5EF4-FFF2-40B4-BE49-F238E27FC236}">
                <a16:creationId xmlns:a16="http://schemas.microsoft.com/office/drawing/2014/main" id="{BF4B7DD6-3B06-4C16-B34D-4DC3E3F2E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BECADD-5A31-4658-B71E-3C0E6A913282}"/>
              </a:ext>
            </a:extLst>
          </p:cNvPr>
          <p:cNvSpPr>
            <a:spLocks noGrp="1"/>
          </p:cNvSpPr>
          <p:nvPr>
            <p:ph type="title"/>
          </p:nvPr>
        </p:nvSpPr>
        <p:spPr>
          <a:xfrm>
            <a:off x="1303850" y="891541"/>
            <a:ext cx="5866189" cy="4074074"/>
          </a:xfrm>
        </p:spPr>
        <p:txBody>
          <a:bodyPr vert="horz" lIns="91440" tIns="45720" rIns="91440" bIns="45720" rtlCol="0" anchor="b">
            <a:normAutofit/>
          </a:bodyPr>
          <a:lstStyle/>
          <a:p>
            <a:r>
              <a:rPr lang="en-US" sz="3200" b="1" kern="1200">
                <a:solidFill>
                  <a:schemeClr val="tx1"/>
                </a:solidFill>
                <a:latin typeface="+mj-lt"/>
                <a:ea typeface="+mj-ea"/>
                <a:cs typeface="+mj-cs"/>
              </a:rPr>
              <a:t>Visualization Reports</a:t>
            </a:r>
            <a:br>
              <a:rPr lang="en-US" sz="3200" b="1" kern="1200">
                <a:solidFill>
                  <a:schemeClr val="tx1"/>
                </a:solidFill>
                <a:latin typeface="+mj-lt"/>
                <a:ea typeface="+mj-ea"/>
                <a:cs typeface="+mj-cs"/>
              </a:rPr>
            </a:br>
            <a:br>
              <a:rPr lang="en-US" sz="3200" kern="1200">
                <a:solidFill>
                  <a:schemeClr val="tx1"/>
                </a:solidFill>
                <a:latin typeface="+mj-lt"/>
                <a:ea typeface="+mj-ea"/>
                <a:cs typeface="+mj-cs"/>
              </a:rPr>
            </a:br>
            <a:r>
              <a:rPr lang="en-US" sz="3200" kern="1200">
                <a:solidFill>
                  <a:schemeClr val="tx1"/>
                </a:solidFill>
                <a:latin typeface="+mj-lt"/>
                <a:ea typeface="+mj-ea"/>
                <a:cs typeface="+mj-cs"/>
              </a:rPr>
              <a:t>- Marketing Leads Analysis</a:t>
            </a:r>
            <a:br>
              <a:rPr lang="en-US" sz="3200" kern="1200">
                <a:solidFill>
                  <a:schemeClr val="tx1"/>
                </a:solidFill>
                <a:latin typeface="+mj-lt"/>
                <a:ea typeface="+mj-ea"/>
                <a:cs typeface="+mj-cs"/>
              </a:rPr>
            </a:br>
            <a:r>
              <a:rPr lang="en-US" sz="3200" kern="1200">
                <a:solidFill>
                  <a:schemeClr val="tx1"/>
                </a:solidFill>
                <a:latin typeface="+mj-lt"/>
                <a:ea typeface="+mj-ea"/>
                <a:cs typeface="+mj-cs"/>
              </a:rPr>
              <a:t>- Sales and Marketing Analysis</a:t>
            </a:r>
            <a:br>
              <a:rPr lang="en-US" sz="3200" kern="1200">
                <a:solidFill>
                  <a:schemeClr val="tx1"/>
                </a:solidFill>
                <a:latin typeface="+mj-lt"/>
                <a:ea typeface="+mj-ea"/>
                <a:cs typeface="+mj-cs"/>
              </a:rPr>
            </a:br>
            <a:r>
              <a:rPr lang="en-US" sz="3200" kern="1200">
                <a:solidFill>
                  <a:schemeClr val="tx1"/>
                </a:solidFill>
                <a:latin typeface="+mj-lt"/>
                <a:ea typeface="+mj-ea"/>
                <a:cs typeface="+mj-cs"/>
              </a:rPr>
              <a:t>- Finance and Operations Analysis</a:t>
            </a:r>
            <a:br>
              <a:rPr lang="en-US" sz="3200" kern="1200">
                <a:solidFill>
                  <a:schemeClr val="tx1"/>
                </a:solidFill>
                <a:latin typeface="+mj-lt"/>
                <a:ea typeface="+mj-ea"/>
                <a:cs typeface="+mj-cs"/>
              </a:rPr>
            </a:br>
            <a:br>
              <a:rPr lang="en-US" sz="3200" kern="1200">
                <a:solidFill>
                  <a:schemeClr val="tx1"/>
                </a:solidFill>
                <a:latin typeface="+mj-lt"/>
                <a:ea typeface="+mj-ea"/>
                <a:cs typeface="+mj-cs"/>
              </a:rPr>
            </a:br>
            <a:endParaRPr lang="en-US" sz="3200" kern="1200">
              <a:solidFill>
                <a:schemeClr val="tx1"/>
              </a:solidFill>
              <a:latin typeface="+mj-lt"/>
              <a:ea typeface="+mj-ea"/>
              <a:cs typeface="+mj-cs"/>
            </a:endParaRPr>
          </a:p>
        </p:txBody>
      </p:sp>
      <p:sp>
        <p:nvSpPr>
          <p:cNvPr id="39" name="Rectangle 35">
            <a:extLst>
              <a:ext uri="{FF2B5EF4-FFF2-40B4-BE49-F238E27FC236}">
                <a16:creationId xmlns:a16="http://schemas.microsoft.com/office/drawing/2014/main" id="{120582D2-07E2-46B9-8A77-58C7E6574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Statistics">
            <a:extLst>
              <a:ext uri="{FF2B5EF4-FFF2-40B4-BE49-F238E27FC236}">
                <a16:creationId xmlns:a16="http://schemas.microsoft.com/office/drawing/2014/main" id="{3E5215EA-4BB6-4145-B533-D791F180A0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815" y="1427017"/>
            <a:ext cx="4000156" cy="4000156"/>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681308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13737-38D3-4F44-BB9C-A8D03E8F1F98}"/>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Marketing Leads Analysis - Report</a:t>
            </a:r>
          </a:p>
        </p:txBody>
      </p:sp>
      <p:pic>
        <p:nvPicPr>
          <p:cNvPr id="15" name="Picture 14">
            <a:extLst>
              <a:ext uri="{FF2B5EF4-FFF2-40B4-BE49-F238E27FC236}">
                <a16:creationId xmlns:a16="http://schemas.microsoft.com/office/drawing/2014/main" id="{1217DC03-8E53-490E-9527-0BD87C070119}"/>
              </a:ext>
            </a:extLst>
          </p:cNvPr>
          <p:cNvPicPr/>
          <p:nvPr/>
        </p:nvPicPr>
        <p:blipFill>
          <a:blip r:embed="rId2"/>
          <a:stretch>
            <a:fillRect/>
          </a:stretch>
        </p:blipFill>
        <p:spPr>
          <a:xfrm>
            <a:off x="154112" y="1675226"/>
            <a:ext cx="12037888" cy="5105717"/>
          </a:xfrm>
          <a:prstGeom prst="rect">
            <a:avLst/>
          </a:prstGeom>
        </p:spPr>
      </p:pic>
    </p:spTree>
    <p:extLst>
      <p:ext uri="{BB962C8B-B14F-4D97-AF65-F5344CB8AC3E}">
        <p14:creationId xmlns:p14="http://schemas.microsoft.com/office/powerpoint/2010/main" val="3693788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8A2001-072C-40B1-BD24-D103D6CE6E1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Sales and Marketing Analysis - Report</a:t>
            </a:r>
          </a:p>
        </p:txBody>
      </p:sp>
      <p:pic>
        <p:nvPicPr>
          <p:cNvPr id="3" name="Picture 2">
            <a:extLst>
              <a:ext uri="{FF2B5EF4-FFF2-40B4-BE49-F238E27FC236}">
                <a16:creationId xmlns:a16="http://schemas.microsoft.com/office/drawing/2014/main" id="{336D582B-B8D5-422D-9D9E-93371F38E0E9}"/>
              </a:ext>
            </a:extLst>
          </p:cNvPr>
          <p:cNvPicPr/>
          <p:nvPr/>
        </p:nvPicPr>
        <p:blipFill>
          <a:blip r:embed="rId2"/>
          <a:stretch>
            <a:fillRect/>
          </a:stretch>
        </p:blipFill>
        <p:spPr>
          <a:xfrm>
            <a:off x="82194" y="1675227"/>
            <a:ext cx="11865954" cy="4931056"/>
          </a:xfrm>
          <a:prstGeom prst="rect">
            <a:avLst/>
          </a:prstGeom>
        </p:spPr>
      </p:pic>
    </p:spTree>
    <p:extLst>
      <p:ext uri="{BB962C8B-B14F-4D97-AF65-F5344CB8AC3E}">
        <p14:creationId xmlns:p14="http://schemas.microsoft.com/office/powerpoint/2010/main" val="1308454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1FF5C-1107-48B4-8243-02C00B8DCE06}"/>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Finance and Operations Analysis – Report</a:t>
            </a:r>
          </a:p>
        </p:txBody>
      </p:sp>
      <p:pic>
        <p:nvPicPr>
          <p:cNvPr id="3" name="Picture 2">
            <a:extLst>
              <a:ext uri="{FF2B5EF4-FFF2-40B4-BE49-F238E27FC236}">
                <a16:creationId xmlns:a16="http://schemas.microsoft.com/office/drawing/2014/main" id="{56C1598A-17FF-4338-BE2B-5AB62F1CB99E}"/>
              </a:ext>
            </a:extLst>
          </p:cNvPr>
          <p:cNvPicPr/>
          <p:nvPr/>
        </p:nvPicPr>
        <p:blipFill>
          <a:blip r:embed="rId2"/>
          <a:stretch>
            <a:fillRect/>
          </a:stretch>
        </p:blipFill>
        <p:spPr>
          <a:xfrm>
            <a:off x="143838" y="1675227"/>
            <a:ext cx="11794733" cy="4756395"/>
          </a:xfrm>
          <a:prstGeom prst="rect">
            <a:avLst/>
          </a:prstGeom>
        </p:spPr>
      </p:pic>
    </p:spTree>
    <p:extLst>
      <p:ext uri="{BB962C8B-B14F-4D97-AF65-F5344CB8AC3E}">
        <p14:creationId xmlns:p14="http://schemas.microsoft.com/office/powerpoint/2010/main" val="2940705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FCEC-C44F-4CCB-ACA2-F2249DDF2007}"/>
              </a:ext>
            </a:extLst>
          </p:cNvPr>
          <p:cNvSpPr>
            <a:spLocks noGrp="1"/>
          </p:cNvSpPr>
          <p:nvPr>
            <p:ph type="title"/>
          </p:nvPr>
        </p:nvSpPr>
        <p:spPr>
          <a:xfrm>
            <a:off x="838200" y="365125"/>
            <a:ext cx="10515600" cy="1325563"/>
          </a:xfrm>
        </p:spPr>
        <p:txBody>
          <a:bodyPr>
            <a:normAutofit/>
          </a:bodyPr>
          <a:lstStyle/>
          <a:p>
            <a:r>
              <a:rPr lang="en-US" sz="4000" dirty="0"/>
              <a:t>Test cases – System Integration and Unit Testing</a:t>
            </a:r>
          </a:p>
        </p:txBody>
      </p:sp>
      <p:pic>
        <p:nvPicPr>
          <p:cNvPr id="3" name="Picture 2">
            <a:extLst>
              <a:ext uri="{FF2B5EF4-FFF2-40B4-BE49-F238E27FC236}">
                <a16:creationId xmlns:a16="http://schemas.microsoft.com/office/drawing/2014/main" id="{EC0059A3-BE3C-453B-B435-B6ED3360102C}"/>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828675" y="2014679"/>
            <a:ext cx="10525125" cy="3973232"/>
          </a:xfrm>
          <a:prstGeom prst="rect">
            <a:avLst/>
          </a:prstGeom>
          <a:noFill/>
        </p:spPr>
      </p:pic>
    </p:spTree>
    <p:extLst>
      <p:ext uri="{BB962C8B-B14F-4D97-AF65-F5344CB8AC3E}">
        <p14:creationId xmlns:p14="http://schemas.microsoft.com/office/powerpoint/2010/main" val="569859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9D186D9-4C2B-4921-B745-5CC5B85CEE95}"/>
              </a:ext>
            </a:extLst>
          </p:cNvPr>
          <p:cNvGraphicFramePr/>
          <p:nvPr>
            <p:extLst>
              <p:ext uri="{D42A27DB-BD31-4B8C-83A1-F6EECF244321}">
                <p14:modId xmlns:p14="http://schemas.microsoft.com/office/powerpoint/2010/main" val="3360865161"/>
              </p:ext>
            </p:extLst>
          </p:nvPr>
        </p:nvGraphicFramePr>
        <p:xfrm>
          <a:off x="502920" y="254000"/>
          <a:ext cx="11186160" cy="5945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Left-Right 5">
            <a:extLst>
              <a:ext uri="{FF2B5EF4-FFF2-40B4-BE49-F238E27FC236}">
                <a16:creationId xmlns:a16="http://schemas.microsoft.com/office/drawing/2014/main" id="{493C3827-7DDF-4EC1-ACBC-6E77D0448234}"/>
              </a:ext>
            </a:extLst>
          </p:cNvPr>
          <p:cNvSpPr/>
          <p:nvPr/>
        </p:nvSpPr>
        <p:spPr>
          <a:xfrm>
            <a:off x="8615680" y="3918744"/>
            <a:ext cx="1280160" cy="56896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ECA4325-187B-4FC4-A286-A178E27A6916}"/>
              </a:ext>
            </a:extLst>
          </p:cNvPr>
          <p:cNvSpPr txBox="1"/>
          <p:nvPr/>
        </p:nvSpPr>
        <p:spPr>
          <a:xfrm>
            <a:off x="8689340" y="4083173"/>
            <a:ext cx="1280160" cy="261610"/>
          </a:xfrm>
          <a:prstGeom prst="rect">
            <a:avLst/>
          </a:prstGeom>
          <a:noFill/>
        </p:spPr>
        <p:txBody>
          <a:bodyPr wrap="square" rtlCol="0">
            <a:spAutoFit/>
          </a:bodyPr>
          <a:lstStyle/>
          <a:p>
            <a:r>
              <a:rPr lang="en-US" sz="1100" b="1" i="1" dirty="0"/>
              <a:t>Simba Connector</a:t>
            </a:r>
          </a:p>
        </p:txBody>
      </p:sp>
      <p:sp>
        <p:nvSpPr>
          <p:cNvPr id="8" name="TextBox 7">
            <a:extLst>
              <a:ext uri="{FF2B5EF4-FFF2-40B4-BE49-F238E27FC236}">
                <a16:creationId xmlns:a16="http://schemas.microsoft.com/office/drawing/2014/main" id="{8FEADBCF-571A-4D7B-B0E0-F3C13EB3DBD2}"/>
              </a:ext>
            </a:extLst>
          </p:cNvPr>
          <p:cNvSpPr txBox="1"/>
          <p:nvPr/>
        </p:nvSpPr>
        <p:spPr>
          <a:xfrm>
            <a:off x="889660" y="1972767"/>
            <a:ext cx="2256425" cy="646331"/>
          </a:xfrm>
          <a:prstGeom prst="rect">
            <a:avLst/>
          </a:prstGeom>
          <a:noFill/>
        </p:spPr>
        <p:txBody>
          <a:bodyPr wrap="square" rtlCol="0">
            <a:spAutoFit/>
          </a:bodyPr>
          <a:lstStyle/>
          <a:p>
            <a:pPr algn="ctr"/>
            <a:r>
              <a:rPr lang="en-US" dirty="0"/>
              <a:t>Brazilian E-commerce Data: csv files</a:t>
            </a:r>
          </a:p>
        </p:txBody>
      </p:sp>
      <p:pic>
        <p:nvPicPr>
          <p:cNvPr id="10" name="Picture 9" descr="A picture containing clock&#10;&#10;Description automatically generated">
            <a:extLst>
              <a:ext uri="{FF2B5EF4-FFF2-40B4-BE49-F238E27FC236}">
                <a16:creationId xmlns:a16="http://schemas.microsoft.com/office/drawing/2014/main" id="{E7554F29-66A3-4575-A6C0-3C89CFAB35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429" y="3925217"/>
            <a:ext cx="395404" cy="395404"/>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226903A1-0553-4B66-BED3-C137AC3377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3331" y="4440946"/>
            <a:ext cx="981075" cy="493643"/>
          </a:xfrm>
          <a:prstGeom prst="rect">
            <a:avLst/>
          </a:prstGeom>
        </p:spPr>
      </p:pic>
      <p:sp>
        <p:nvSpPr>
          <p:cNvPr id="14" name="TextBox 13">
            <a:extLst>
              <a:ext uri="{FF2B5EF4-FFF2-40B4-BE49-F238E27FC236}">
                <a16:creationId xmlns:a16="http://schemas.microsoft.com/office/drawing/2014/main" id="{809CA1BD-C1A4-455A-82D9-3D279DF4434F}"/>
              </a:ext>
            </a:extLst>
          </p:cNvPr>
          <p:cNvSpPr txBox="1"/>
          <p:nvPr/>
        </p:nvSpPr>
        <p:spPr>
          <a:xfrm>
            <a:off x="3994556" y="2426584"/>
            <a:ext cx="2182726" cy="369332"/>
          </a:xfrm>
          <a:prstGeom prst="rect">
            <a:avLst/>
          </a:prstGeom>
          <a:noFill/>
        </p:spPr>
        <p:txBody>
          <a:bodyPr wrap="square" rtlCol="0">
            <a:spAutoFit/>
          </a:bodyPr>
          <a:lstStyle/>
          <a:p>
            <a:r>
              <a:rPr lang="en-US" dirty="0"/>
              <a:t>Profiling &amp; Cleansing</a:t>
            </a:r>
          </a:p>
        </p:txBody>
      </p:sp>
      <p:pic>
        <p:nvPicPr>
          <p:cNvPr id="16" name="Picture 15" descr="A close up of a logo&#10;&#10;Description automatically generated">
            <a:extLst>
              <a:ext uri="{FF2B5EF4-FFF2-40B4-BE49-F238E27FC236}">
                <a16:creationId xmlns:a16="http://schemas.microsoft.com/office/drawing/2014/main" id="{A795DA35-0E52-4C5D-A759-DC9FC15DC3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4554" y="2731998"/>
            <a:ext cx="2020166" cy="756182"/>
          </a:xfrm>
          <a:prstGeom prst="rect">
            <a:avLst/>
          </a:prstGeom>
        </p:spPr>
      </p:pic>
      <p:pic>
        <p:nvPicPr>
          <p:cNvPr id="18" name="Picture 17" descr="A close up of a sign&#10;&#10;Description automatically generated">
            <a:extLst>
              <a:ext uri="{FF2B5EF4-FFF2-40B4-BE49-F238E27FC236}">
                <a16:creationId xmlns:a16="http://schemas.microsoft.com/office/drawing/2014/main" id="{6DDB7DA9-6DE1-42DB-8870-69EB3D10CB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2157" y="3749938"/>
            <a:ext cx="736600" cy="857006"/>
          </a:xfrm>
          <a:prstGeom prst="rect">
            <a:avLst/>
          </a:prstGeom>
        </p:spPr>
      </p:pic>
      <p:sp>
        <p:nvSpPr>
          <p:cNvPr id="19" name="TextBox 18">
            <a:extLst>
              <a:ext uri="{FF2B5EF4-FFF2-40B4-BE49-F238E27FC236}">
                <a16:creationId xmlns:a16="http://schemas.microsoft.com/office/drawing/2014/main" id="{42CDDA3C-91FA-4742-B43A-E97A642D3E80}"/>
              </a:ext>
            </a:extLst>
          </p:cNvPr>
          <p:cNvSpPr txBox="1"/>
          <p:nvPr/>
        </p:nvSpPr>
        <p:spPr>
          <a:xfrm>
            <a:off x="6995536" y="2362666"/>
            <a:ext cx="2020166" cy="369332"/>
          </a:xfrm>
          <a:prstGeom prst="rect">
            <a:avLst/>
          </a:prstGeom>
          <a:noFill/>
        </p:spPr>
        <p:txBody>
          <a:bodyPr wrap="square" rtlCol="0">
            <a:spAutoFit/>
          </a:bodyPr>
          <a:lstStyle/>
          <a:p>
            <a:r>
              <a:rPr lang="en-US" dirty="0"/>
              <a:t>Apache Cassandra</a:t>
            </a:r>
          </a:p>
        </p:txBody>
      </p:sp>
      <p:pic>
        <p:nvPicPr>
          <p:cNvPr id="21" name="Picture 20" descr="A drawing of a face&#10;&#10;Description automatically generated">
            <a:extLst>
              <a:ext uri="{FF2B5EF4-FFF2-40B4-BE49-F238E27FC236}">
                <a16:creationId xmlns:a16="http://schemas.microsoft.com/office/drawing/2014/main" id="{8EEE85DD-EF26-4C79-8D32-837B38807D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4259" y="2796811"/>
            <a:ext cx="1280160" cy="859670"/>
          </a:xfrm>
          <a:prstGeom prst="rect">
            <a:avLst/>
          </a:prstGeom>
        </p:spPr>
      </p:pic>
      <p:sp>
        <p:nvSpPr>
          <p:cNvPr id="22" name="TextBox 21">
            <a:extLst>
              <a:ext uri="{FF2B5EF4-FFF2-40B4-BE49-F238E27FC236}">
                <a16:creationId xmlns:a16="http://schemas.microsoft.com/office/drawing/2014/main" id="{BE09DEA2-9D22-47A2-9F7E-C339BE44CA4B}"/>
              </a:ext>
            </a:extLst>
          </p:cNvPr>
          <p:cNvSpPr txBox="1"/>
          <p:nvPr/>
        </p:nvSpPr>
        <p:spPr>
          <a:xfrm>
            <a:off x="10080282" y="2731998"/>
            <a:ext cx="1198879" cy="369332"/>
          </a:xfrm>
          <a:prstGeom prst="rect">
            <a:avLst/>
          </a:prstGeom>
          <a:noFill/>
        </p:spPr>
        <p:txBody>
          <a:bodyPr wrap="square" rtlCol="0">
            <a:spAutoFit/>
          </a:bodyPr>
          <a:lstStyle/>
          <a:p>
            <a:r>
              <a:rPr lang="en-US" dirty="0" err="1"/>
              <a:t>PowerBI</a:t>
            </a:r>
            <a:endParaRPr lang="en-US" dirty="0"/>
          </a:p>
        </p:txBody>
      </p:sp>
      <p:pic>
        <p:nvPicPr>
          <p:cNvPr id="24" name="Picture 23" descr="A picture containing yellow&#10;&#10;Description automatically generated">
            <a:extLst>
              <a:ext uri="{FF2B5EF4-FFF2-40B4-BE49-F238E27FC236}">
                <a16:creationId xmlns:a16="http://schemas.microsoft.com/office/drawing/2014/main" id="{C7D97C79-150F-46AD-BE29-C89FFABD79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43758" y="3227978"/>
            <a:ext cx="857006" cy="857006"/>
          </a:xfrm>
          <a:prstGeom prst="rect">
            <a:avLst/>
          </a:prstGeom>
        </p:spPr>
      </p:pic>
      <p:sp>
        <p:nvSpPr>
          <p:cNvPr id="25" name="TextBox 24">
            <a:extLst>
              <a:ext uri="{FF2B5EF4-FFF2-40B4-BE49-F238E27FC236}">
                <a16:creationId xmlns:a16="http://schemas.microsoft.com/office/drawing/2014/main" id="{5B571B4E-6A29-4575-8107-28FB6C8B7B55}"/>
              </a:ext>
            </a:extLst>
          </p:cNvPr>
          <p:cNvSpPr txBox="1"/>
          <p:nvPr/>
        </p:nvSpPr>
        <p:spPr>
          <a:xfrm>
            <a:off x="3807711" y="297933"/>
            <a:ext cx="3789219" cy="707886"/>
          </a:xfrm>
          <a:prstGeom prst="rect">
            <a:avLst/>
          </a:prstGeom>
          <a:noFill/>
        </p:spPr>
        <p:txBody>
          <a:bodyPr wrap="square" rtlCol="0">
            <a:spAutoFit/>
          </a:bodyPr>
          <a:lstStyle/>
          <a:p>
            <a:pPr algn="ctr"/>
            <a:r>
              <a:rPr lang="en-US" sz="4000" b="1" dirty="0">
                <a:latin typeface="+mj-lt"/>
              </a:rPr>
              <a:t>VISION DIAGRAM</a:t>
            </a:r>
          </a:p>
        </p:txBody>
      </p:sp>
      <p:sp>
        <p:nvSpPr>
          <p:cNvPr id="3" name="TextBox 2">
            <a:extLst>
              <a:ext uri="{FF2B5EF4-FFF2-40B4-BE49-F238E27FC236}">
                <a16:creationId xmlns:a16="http://schemas.microsoft.com/office/drawing/2014/main" id="{08DB28ED-C2B9-4550-BD4A-4CCA3FE89D61}"/>
              </a:ext>
            </a:extLst>
          </p:cNvPr>
          <p:cNvSpPr txBox="1"/>
          <p:nvPr/>
        </p:nvSpPr>
        <p:spPr>
          <a:xfrm>
            <a:off x="1115493" y="2576823"/>
            <a:ext cx="1855122" cy="1938992"/>
          </a:xfrm>
          <a:prstGeom prst="rect">
            <a:avLst/>
          </a:prstGeom>
          <a:noFill/>
        </p:spPr>
        <p:txBody>
          <a:bodyPr wrap="square" rtlCol="0">
            <a:spAutoFit/>
          </a:bodyPr>
          <a:lstStyle/>
          <a:p>
            <a:pPr marL="285750" indent="-285750">
              <a:buFont typeface="Arial" panose="020B0604020202020204" pitchFamily="34" charset="0"/>
              <a:buChar char="•"/>
            </a:pPr>
            <a:r>
              <a:rPr lang="en-US" sz="1400" dirty="0"/>
              <a:t>Marketing Leads </a:t>
            </a:r>
          </a:p>
          <a:p>
            <a:pPr marL="285750" indent="-285750">
              <a:buFont typeface="Arial" panose="020B0604020202020204" pitchFamily="34" charset="0"/>
              <a:buChar char="•"/>
            </a:pPr>
            <a:r>
              <a:rPr lang="en-US" sz="1400" dirty="0"/>
              <a:t>Seller csv</a:t>
            </a:r>
          </a:p>
          <a:p>
            <a:pPr marL="285750" indent="-285750">
              <a:buFont typeface="Arial" panose="020B0604020202020204" pitchFamily="34" charset="0"/>
              <a:buChar char="•"/>
            </a:pPr>
            <a:r>
              <a:rPr lang="en-US" sz="1400" dirty="0"/>
              <a:t>Product csv</a:t>
            </a:r>
          </a:p>
          <a:p>
            <a:pPr marL="285750" indent="-285750">
              <a:buFont typeface="Arial" panose="020B0604020202020204" pitchFamily="34" charset="0"/>
              <a:buChar char="•"/>
            </a:pPr>
            <a:r>
              <a:rPr lang="en-US" sz="1400" dirty="0"/>
              <a:t>Customer csv</a:t>
            </a:r>
          </a:p>
          <a:p>
            <a:pPr marL="285750" indent="-285750">
              <a:buFont typeface="Arial" panose="020B0604020202020204" pitchFamily="34" charset="0"/>
              <a:buChar char="•"/>
            </a:pPr>
            <a:r>
              <a:rPr lang="en-US" sz="1400" dirty="0"/>
              <a:t>Payment csv</a:t>
            </a:r>
          </a:p>
          <a:p>
            <a:pPr marL="285750" indent="-285750">
              <a:buFont typeface="Arial" panose="020B0604020202020204" pitchFamily="34" charset="0"/>
              <a:buChar char="•"/>
            </a:pPr>
            <a:r>
              <a:rPr lang="en-US" sz="1400" dirty="0"/>
              <a:t>Geospatial csv</a:t>
            </a:r>
          </a:p>
          <a:p>
            <a:endParaRPr lang="en-US" dirty="0"/>
          </a:p>
          <a:p>
            <a:endParaRPr lang="en-US" dirty="0"/>
          </a:p>
        </p:txBody>
      </p:sp>
      <p:pic>
        <p:nvPicPr>
          <p:cNvPr id="5" name="Picture 4" descr="A close up of a logo&#10;&#10;Description automatically generated">
            <a:extLst>
              <a:ext uri="{FF2B5EF4-FFF2-40B4-BE49-F238E27FC236}">
                <a16:creationId xmlns:a16="http://schemas.microsoft.com/office/drawing/2014/main" id="{089B9B4E-8AC8-4D28-A440-36C5BB00F2D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5342" y="3920127"/>
            <a:ext cx="1132899" cy="478044"/>
          </a:xfrm>
          <a:prstGeom prst="rect">
            <a:avLst/>
          </a:prstGeom>
        </p:spPr>
      </p:pic>
      <p:pic>
        <p:nvPicPr>
          <p:cNvPr id="11" name="Picture 10" descr="A close up of a logo&#10;&#10;Description automatically generated">
            <a:extLst>
              <a:ext uri="{FF2B5EF4-FFF2-40B4-BE49-F238E27FC236}">
                <a16:creationId xmlns:a16="http://schemas.microsoft.com/office/drawing/2014/main" id="{54AFA887-E472-436E-AD8E-51B66EE1836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64406" y="3931757"/>
            <a:ext cx="849726" cy="477438"/>
          </a:xfrm>
          <a:prstGeom prst="rect">
            <a:avLst/>
          </a:prstGeom>
        </p:spPr>
      </p:pic>
      <p:pic>
        <p:nvPicPr>
          <p:cNvPr id="15" name="Picture 14" descr="A close up of a sign&#10;&#10;Description automatically generated">
            <a:extLst>
              <a:ext uri="{FF2B5EF4-FFF2-40B4-BE49-F238E27FC236}">
                <a16:creationId xmlns:a16="http://schemas.microsoft.com/office/drawing/2014/main" id="{9E8F98CA-6AA1-42D9-938C-8C4442D826F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03014" y="3793594"/>
            <a:ext cx="1398615" cy="694909"/>
          </a:xfrm>
          <a:prstGeom prst="rect">
            <a:avLst/>
          </a:prstGeom>
        </p:spPr>
      </p:pic>
    </p:spTree>
    <p:extLst>
      <p:ext uri="{BB962C8B-B14F-4D97-AF65-F5344CB8AC3E}">
        <p14:creationId xmlns:p14="http://schemas.microsoft.com/office/powerpoint/2010/main" val="3807719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C04F-E4E9-49BE-ADD8-D568285F5077}"/>
              </a:ext>
            </a:extLst>
          </p:cNvPr>
          <p:cNvSpPr>
            <a:spLocks noGrp="1"/>
          </p:cNvSpPr>
          <p:nvPr>
            <p:ph type="title"/>
          </p:nvPr>
        </p:nvSpPr>
        <p:spPr>
          <a:xfrm>
            <a:off x="838200" y="365125"/>
            <a:ext cx="10515600" cy="1325563"/>
          </a:xfrm>
        </p:spPr>
        <p:txBody>
          <a:bodyPr>
            <a:normAutofit/>
          </a:bodyPr>
          <a:lstStyle/>
          <a:p>
            <a:r>
              <a:rPr lang="en-US" sz="3600" dirty="0"/>
              <a:t>Test cases – System Integration and Unit Testing</a:t>
            </a:r>
          </a:p>
        </p:txBody>
      </p:sp>
      <p:pic>
        <p:nvPicPr>
          <p:cNvPr id="3" name="Picture 2">
            <a:extLst>
              <a:ext uri="{FF2B5EF4-FFF2-40B4-BE49-F238E27FC236}">
                <a16:creationId xmlns:a16="http://schemas.microsoft.com/office/drawing/2014/main" id="{536464FF-D99D-401A-A279-47B3D4A256A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838201" y="1767155"/>
            <a:ext cx="10268164" cy="4725720"/>
          </a:xfrm>
          <a:prstGeom prst="rect">
            <a:avLst/>
          </a:prstGeom>
          <a:noFill/>
        </p:spPr>
      </p:pic>
    </p:spTree>
    <p:extLst>
      <p:ext uri="{BB962C8B-B14F-4D97-AF65-F5344CB8AC3E}">
        <p14:creationId xmlns:p14="http://schemas.microsoft.com/office/powerpoint/2010/main" val="2521738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84B37F-9C4F-42B1-AF1C-806F14691A91}"/>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br>
              <a:rPr lang="en-US" sz="2200" kern="1200">
                <a:solidFill>
                  <a:schemeClr val="bg1"/>
                </a:solidFill>
                <a:latin typeface="+mj-lt"/>
                <a:ea typeface="+mj-ea"/>
                <a:cs typeface="+mj-cs"/>
              </a:rPr>
            </a:br>
            <a:endParaRPr lang="en-US" sz="2200" kern="1200">
              <a:solidFill>
                <a:schemeClr val="bg1"/>
              </a:solidFill>
              <a:latin typeface="+mj-lt"/>
              <a:ea typeface="+mj-ea"/>
              <a:cs typeface="+mj-cs"/>
            </a:endParaRPr>
          </a:p>
        </p:txBody>
      </p:sp>
      <p:pic>
        <p:nvPicPr>
          <p:cNvPr id="6" name="Picture 5" descr="A picture containing table, drawing, clock&#10;&#10;Description automatically generated">
            <a:extLst>
              <a:ext uri="{FF2B5EF4-FFF2-40B4-BE49-F238E27FC236}">
                <a16:creationId xmlns:a16="http://schemas.microsoft.com/office/drawing/2014/main" id="{53147444-6904-4E73-9F01-8D887E7BA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439" y="1675227"/>
            <a:ext cx="7709121" cy="4394199"/>
          </a:xfrm>
          <a:prstGeom prst="rect">
            <a:avLst/>
          </a:prstGeom>
        </p:spPr>
      </p:pic>
    </p:spTree>
    <p:extLst>
      <p:ext uri="{BB962C8B-B14F-4D97-AF65-F5344CB8AC3E}">
        <p14:creationId xmlns:p14="http://schemas.microsoft.com/office/powerpoint/2010/main" val="395305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CFFF2-7E00-494A-A26C-7159809B170E}"/>
              </a:ext>
            </a:extLst>
          </p:cNvPr>
          <p:cNvPicPr>
            <a:picLocks noChangeAspect="1"/>
          </p:cNvPicPr>
          <p:nvPr/>
        </p:nvPicPr>
        <p:blipFill>
          <a:blip r:embed="rId2"/>
          <a:stretch>
            <a:fillRect/>
          </a:stretch>
        </p:blipFill>
        <p:spPr>
          <a:xfrm>
            <a:off x="761726" y="1057153"/>
            <a:ext cx="10668548" cy="4743694"/>
          </a:xfrm>
          <a:prstGeom prst="rect">
            <a:avLst/>
          </a:prstGeom>
        </p:spPr>
      </p:pic>
      <p:sp>
        <p:nvSpPr>
          <p:cNvPr id="5" name="TextBox 4">
            <a:extLst>
              <a:ext uri="{FF2B5EF4-FFF2-40B4-BE49-F238E27FC236}">
                <a16:creationId xmlns:a16="http://schemas.microsoft.com/office/drawing/2014/main" id="{DCC02546-D9D3-4C23-BFAC-7018E41AFCF0}"/>
              </a:ext>
            </a:extLst>
          </p:cNvPr>
          <p:cNvSpPr txBox="1"/>
          <p:nvPr/>
        </p:nvSpPr>
        <p:spPr>
          <a:xfrm>
            <a:off x="4102813" y="410822"/>
            <a:ext cx="3986373" cy="646331"/>
          </a:xfrm>
          <a:prstGeom prst="rect">
            <a:avLst/>
          </a:prstGeom>
          <a:noFill/>
        </p:spPr>
        <p:txBody>
          <a:bodyPr wrap="square" rtlCol="0">
            <a:spAutoFit/>
          </a:bodyPr>
          <a:lstStyle/>
          <a:p>
            <a:r>
              <a:rPr lang="en-US" sz="3600" b="1" dirty="0"/>
              <a:t>VELERO OVERVIEW</a:t>
            </a:r>
          </a:p>
        </p:txBody>
      </p:sp>
    </p:spTree>
    <p:extLst>
      <p:ext uri="{BB962C8B-B14F-4D97-AF65-F5344CB8AC3E}">
        <p14:creationId xmlns:p14="http://schemas.microsoft.com/office/powerpoint/2010/main" val="3726031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0B03AE-CBD3-46E7-A60E-3F59D61206F9}"/>
              </a:ext>
            </a:extLst>
          </p:cNvPr>
          <p:cNvPicPr>
            <a:picLocks noChangeAspect="1"/>
          </p:cNvPicPr>
          <p:nvPr/>
        </p:nvPicPr>
        <p:blipFill>
          <a:blip r:embed="rId2"/>
          <a:stretch>
            <a:fillRect/>
          </a:stretch>
        </p:blipFill>
        <p:spPr>
          <a:xfrm>
            <a:off x="223849" y="1448656"/>
            <a:ext cx="11544846" cy="5054886"/>
          </a:xfrm>
          <a:prstGeom prst="rect">
            <a:avLst/>
          </a:prstGeom>
        </p:spPr>
      </p:pic>
      <p:sp>
        <p:nvSpPr>
          <p:cNvPr id="5" name="TextBox 4">
            <a:extLst>
              <a:ext uri="{FF2B5EF4-FFF2-40B4-BE49-F238E27FC236}">
                <a16:creationId xmlns:a16="http://schemas.microsoft.com/office/drawing/2014/main" id="{03D09235-C473-45B5-A291-458BCC180032}"/>
              </a:ext>
            </a:extLst>
          </p:cNvPr>
          <p:cNvSpPr txBox="1"/>
          <p:nvPr/>
        </p:nvSpPr>
        <p:spPr>
          <a:xfrm>
            <a:off x="4492178" y="570109"/>
            <a:ext cx="3008188" cy="646331"/>
          </a:xfrm>
          <a:prstGeom prst="rect">
            <a:avLst/>
          </a:prstGeom>
          <a:noFill/>
        </p:spPr>
        <p:txBody>
          <a:bodyPr wrap="square" rtlCol="0">
            <a:spAutoFit/>
          </a:bodyPr>
          <a:lstStyle/>
          <a:p>
            <a:r>
              <a:rPr lang="en-US" sz="3600" b="1" dirty="0"/>
              <a:t>PROJECT PLAN</a:t>
            </a:r>
          </a:p>
        </p:txBody>
      </p:sp>
    </p:spTree>
    <p:extLst>
      <p:ext uri="{BB962C8B-B14F-4D97-AF65-F5344CB8AC3E}">
        <p14:creationId xmlns:p14="http://schemas.microsoft.com/office/powerpoint/2010/main" val="3494993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6AE7C2-CBCE-448E-8302-13569177809E}"/>
              </a:ext>
            </a:extLst>
          </p:cNvPr>
          <p:cNvPicPr>
            <a:picLocks noChangeAspect="1"/>
          </p:cNvPicPr>
          <p:nvPr/>
        </p:nvPicPr>
        <p:blipFill>
          <a:blip r:embed="rId2"/>
          <a:stretch>
            <a:fillRect/>
          </a:stretch>
        </p:blipFill>
        <p:spPr>
          <a:xfrm>
            <a:off x="133564" y="871924"/>
            <a:ext cx="11757378" cy="4563103"/>
          </a:xfrm>
          <a:prstGeom prst="rect">
            <a:avLst/>
          </a:prstGeom>
        </p:spPr>
      </p:pic>
    </p:spTree>
    <p:extLst>
      <p:ext uri="{BB962C8B-B14F-4D97-AF65-F5344CB8AC3E}">
        <p14:creationId xmlns:p14="http://schemas.microsoft.com/office/powerpoint/2010/main" val="411762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012B21-2DE8-42EE-8B33-5F2CD5E4F442}"/>
              </a:ext>
            </a:extLst>
          </p:cNvPr>
          <p:cNvPicPr>
            <a:picLocks noChangeAspect="1"/>
          </p:cNvPicPr>
          <p:nvPr/>
        </p:nvPicPr>
        <p:blipFill>
          <a:blip r:embed="rId2"/>
          <a:stretch>
            <a:fillRect/>
          </a:stretch>
        </p:blipFill>
        <p:spPr>
          <a:xfrm>
            <a:off x="1076326" y="1136411"/>
            <a:ext cx="9763124" cy="5067662"/>
          </a:xfrm>
          <a:prstGeom prst="rect">
            <a:avLst/>
          </a:prstGeom>
        </p:spPr>
      </p:pic>
      <p:sp>
        <p:nvSpPr>
          <p:cNvPr id="4" name="TextBox 3">
            <a:extLst>
              <a:ext uri="{FF2B5EF4-FFF2-40B4-BE49-F238E27FC236}">
                <a16:creationId xmlns:a16="http://schemas.microsoft.com/office/drawing/2014/main" id="{B78B1757-122D-4757-8088-742657F5DD69}"/>
              </a:ext>
            </a:extLst>
          </p:cNvPr>
          <p:cNvSpPr txBox="1"/>
          <p:nvPr/>
        </p:nvSpPr>
        <p:spPr>
          <a:xfrm>
            <a:off x="4636896" y="330762"/>
            <a:ext cx="2455523" cy="646331"/>
          </a:xfrm>
          <a:prstGeom prst="rect">
            <a:avLst/>
          </a:prstGeom>
          <a:noFill/>
        </p:spPr>
        <p:txBody>
          <a:bodyPr wrap="square" rtlCol="0">
            <a:spAutoFit/>
          </a:bodyPr>
          <a:lstStyle/>
          <a:p>
            <a:r>
              <a:rPr lang="en-US" sz="3600" b="1" dirty="0"/>
              <a:t>TIMESHEET</a:t>
            </a:r>
          </a:p>
        </p:txBody>
      </p:sp>
    </p:spTree>
    <p:extLst>
      <p:ext uri="{BB962C8B-B14F-4D97-AF65-F5344CB8AC3E}">
        <p14:creationId xmlns:p14="http://schemas.microsoft.com/office/powerpoint/2010/main" val="4091319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1945</Words>
  <Application>Microsoft Office PowerPoint</Application>
  <PresentationFormat>Widescreen</PresentationFormat>
  <Paragraphs>306</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Roboto</vt:lpstr>
      <vt:lpstr>Office Theme</vt:lpstr>
      <vt:lpstr>PowerPoint Presentation</vt:lpstr>
      <vt:lpstr>PowerPoint Presentation</vt:lpstr>
      <vt:lpstr>CONTEXT</vt:lpstr>
      <vt:lpstr>TOOLS USED </vt:lpstr>
      <vt:lpstr>PowerPoint Presentation</vt:lpstr>
      <vt:lpstr>PowerPoint Presentation</vt:lpstr>
      <vt:lpstr>PowerPoint Presentation</vt:lpstr>
      <vt:lpstr>PowerPoint Presentation</vt:lpstr>
      <vt:lpstr>PowerPoint Presentation</vt:lpstr>
      <vt:lpstr>PowerPoint Presentation</vt:lpstr>
      <vt:lpstr>END USERS</vt:lpstr>
      <vt:lpstr>Risks and Issues</vt:lpstr>
      <vt:lpstr>RESOLVING ENCOUNTERED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METADATA AND DATA MODEL</vt:lpstr>
      <vt:lpstr>Business Metadata – Details</vt:lpstr>
      <vt:lpstr>Business Metadata – Details</vt:lpstr>
      <vt:lpstr>PowerPoint Presentation</vt:lpstr>
      <vt:lpstr>Business Metadata</vt:lpstr>
      <vt:lpstr>Business Metadata – Continued</vt:lpstr>
      <vt:lpstr>Business Metadata – Continued</vt:lpstr>
      <vt:lpstr>Business Metadata – Continued</vt:lpstr>
      <vt:lpstr>Functional Requirements</vt:lpstr>
      <vt:lpstr>Non-Functional Requirements</vt:lpstr>
      <vt:lpstr>Business Content</vt:lpstr>
      <vt:lpstr>Technical Metadata</vt:lpstr>
      <vt:lpstr>Loading and merging Data for cleansing in Pandas</vt:lpstr>
      <vt:lpstr>Loading and merging Brazilian e-commerce dataset</vt:lpstr>
      <vt:lpstr>Download and Install Cassandra</vt:lpstr>
      <vt:lpstr>Download and Install Cassandra</vt:lpstr>
      <vt:lpstr>Download and Install Cassandra</vt:lpstr>
      <vt:lpstr>Downloading and installing Cassandra</vt:lpstr>
      <vt:lpstr>Downloading and installing Cassandra</vt:lpstr>
      <vt:lpstr>Downloading and installing Cassandra</vt:lpstr>
      <vt:lpstr>Downloading and installing Cassandra</vt:lpstr>
      <vt:lpstr>Data Integration and Mapping</vt:lpstr>
      <vt:lpstr>Data Integration and Mapping </vt:lpstr>
      <vt:lpstr>Data Integration and Mapping </vt:lpstr>
      <vt:lpstr>Visualization Reports  - Marketing Leads Analysis - Sales and Marketing Analysis - Finance and Operations Analysis  </vt:lpstr>
      <vt:lpstr>Marketing Leads Analysis - Report</vt:lpstr>
      <vt:lpstr>Sales and Marketing Analysis - Report</vt:lpstr>
      <vt:lpstr>Finance and Operations Analysis – Report</vt:lpstr>
      <vt:lpstr>Test cases – System Integration and Unit Testing</vt:lpstr>
      <vt:lpstr>Test cases – System Integration and Unit Testing</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Varada Vinay Dharmadhikari</dc:creator>
  <cp:lastModifiedBy>Varada Vinay Dharmadhikari</cp:lastModifiedBy>
  <cp:revision>6</cp:revision>
  <dcterms:created xsi:type="dcterms:W3CDTF">2020-04-10T21:19:41Z</dcterms:created>
  <dcterms:modified xsi:type="dcterms:W3CDTF">2020-04-10T21:46:04Z</dcterms:modified>
</cp:coreProperties>
</file>